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0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0885-B77A-4AB7-AF22-3D76EE819165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1229E-C313-4E50-86ED-B5EFCC99E4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54922-DA71-404C-A16D-8A5033D65D5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здравоохранения Омской области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БЮДЖЕТНОЕ ПРОФЕССИОНАЛЬНОЕ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ОБРАЗОВАТЕЛЬНОЕ УЧРЕЖДЕНИЕ ОМСКОЙ ОБЛАСТИ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МЕДИЦИНСКИЙ КОЛЛЕДЖ»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БПОУ ОО «МК»)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ЦК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Сестринское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ПМ. 02 Участие в лечебно-диагностическом и реабилитационном процессах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МДК 02.01 Сестринский уход при различных заболеваниях и состояниях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 6 Паллиативная медицинская помощь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Лекция 6. </a:t>
            </a:r>
            <a:r>
              <a:rPr lang="ru-RU" sz="2400" b="1" smtClean="0">
                <a:latin typeface="Times New Roman" pitchFamily="18" charset="0"/>
                <a:ea typeface="Times New Roman"/>
                <a:cs typeface="Times New Roman" pitchFamily="18" charset="0"/>
              </a:rPr>
              <a:t>Паллиативная медицинская 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помощь при онкологических заболеваниях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пециальность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34.02.01 Сестринское дело (базовая подготовка)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среднего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основного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курс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очно-заочная форма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обучения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18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Разработчик преподаватель Мельник О.Н.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Ýìáëåìà ÎÎÌÊ"/>
          <p:cNvPicPr>
            <a:picLocks noChangeAspect="1" noChangeArrowheads="1"/>
          </p:cNvPicPr>
          <p:nvPr/>
        </p:nvPicPr>
        <p:blipFill>
          <a:blip r:embed="rId3" cstate="print"/>
          <a:srcRect l="6849" t="4545" r="4108" b="9089"/>
          <a:stretch>
            <a:fillRect/>
          </a:stretch>
        </p:blipFill>
        <p:spPr bwMode="auto">
          <a:xfrm>
            <a:off x="214282" y="642918"/>
            <a:ext cx="1857388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30963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Паллиативная медицинская помощь при онкологических заболеваниях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/>
        </p:nvSpPr>
        <p:spPr>
          <a:xfrm>
            <a:off x="5580112" y="4941168"/>
            <a:ext cx="288032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Преподаватель: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Мельник О.Н.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485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Проблемы </a:t>
            </a:r>
            <a:r>
              <a:rPr lang="ru-RU" b="1" dirty="0" smtClean="0"/>
              <a:t>пациента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233768"/>
          </a:xfrm>
        </p:spPr>
        <p:txBody>
          <a:bodyPr>
            <a:normAutofit fontScale="85000" lnSpcReduction="10000"/>
          </a:bodyPr>
          <a:lstStyle/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постоянные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нестерпимые боли;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потеря контроля функций кишечника и мочевого пузыря;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обездвиженность;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дисфункция органов чувств, затруднение дыхания.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дискомфорт, связанный с зависимостью от других людей, потерей самостоятельности, навыков самообслуживания;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ощущение беспомощности;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чувство вины перед близкими, что зависимость от них нарушает планы, привычный уклад жизни;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страх надвигающейся смерти;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отчаяние, что многие дела не завершены, невозможно увидеться с теми, кто дорог, но живет далеко;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депрессивное состояние.</a:t>
            </a: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229600" cy="4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Стандарты </a:t>
            </a:r>
            <a:r>
              <a:rPr lang="ru-RU" dirty="0" smtClean="0"/>
              <a:t>оказания помощи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Повышение качества жизни больного и окружающих.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Рассмотрение смерти как закономерного процесса, завершающего жизненный путь.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Стремление создать пациенту и близким комфортное существование.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Поддержание активности до предельных возможностей организма.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Удовлетворение насущных потребностей больного.</a:t>
            </a:r>
          </a:p>
          <a:p>
            <a:pPr lvl="0" fontAlgn="base"/>
            <a:r>
              <a:rPr lang="ru-RU" dirty="0" smtClean="0">
                <a:latin typeface="Calibri" pitchFamily="34" charset="0"/>
                <a:cs typeface="Calibri" pitchFamily="34" charset="0"/>
              </a:rPr>
              <a:t>Психологическая, медицинская, социальная и юридическая поддержка родственников больного после смерти.</a:t>
            </a:r>
          </a:p>
          <a:p>
            <a:pPr lvl="0" fontAlgn="base"/>
            <a:r>
              <a:rPr lang="ru-RU" dirty="0" err="1" smtClean="0">
                <a:latin typeface="Calibri" pitchFamily="34" charset="0"/>
                <a:cs typeface="Calibri" pitchFamily="34" charset="0"/>
              </a:rPr>
              <a:t>Биопсихосоциальный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подход, направленный на комплексную всестороннюю поддержку.</a:t>
            </a: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6298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Паллиативная терапия: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801720"/>
          </a:xfrm>
        </p:spPr>
        <p:txBody>
          <a:bodyPr>
            <a:normAutofit fontScale="92500" lnSpcReduction="20000"/>
          </a:bodyPr>
          <a:lstStyle/>
          <a:p>
            <a:pPr lvl="0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предназначена минимизировать болевые ощущения и другие беспокоящие симптомы;</a:t>
            </a:r>
          </a:p>
          <a:p>
            <a:pPr lvl="0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подразумевает психологическую помощь;</a:t>
            </a:r>
          </a:p>
          <a:p>
            <a:pPr lvl="0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предлагает систему помощи, благодаря которой пациент может вести максимально активную жизнь;</a:t>
            </a:r>
          </a:p>
          <a:p>
            <a:pPr lvl="0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повышает качество жизни;</a:t>
            </a:r>
          </a:p>
          <a:p>
            <a:pPr lvl="0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может применяться на ранних стадиях болезни в сочетании с иными методами, которые предназначены для облегчения состояния (химиотерапия, лучевая паллиативная терапия при раке и т.д.).</a:t>
            </a:r>
          </a:p>
          <a:p>
            <a:pPr>
              <a:spcAft>
                <a:spcPts val="1200"/>
              </a:spcAft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Специфическая паллиативная помощь при онкологических заболеваниях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944216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Хирургические вмешательства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Химиотерапия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Лучевая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терапия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https://gastritam.net/wp-content/uploads/2018/06/neprohodimost-kishechnika-operatsiya-posledstviy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59" y="1988840"/>
            <a:ext cx="2741105" cy="1787677"/>
          </a:xfrm>
          <a:prstGeom prst="rect">
            <a:avLst/>
          </a:prstGeom>
          <a:noFill/>
        </p:spPr>
      </p:pic>
      <p:pic>
        <p:nvPicPr>
          <p:cNvPr id="3078" name="Picture 6" descr="https://fb.ru/misc/i/gallery/19155/24877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93096"/>
            <a:ext cx="3309037" cy="2160240"/>
          </a:xfrm>
          <a:prstGeom prst="rect">
            <a:avLst/>
          </a:prstGeom>
          <a:noFill/>
        </p:spPr>
      </p:pic>
      <p:pic>
        <p:nvPicPr>
          <p:cNvPr id="3080" name="Picture 8" descr="https://www.urologist.com.ua/wp-content/uploads/2017/01/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149080"/>
            <a:ext cx="1845826" cy="15841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964488" cy="7018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Порядок оказания </a:t>
            </a:r>
            <a:r>
              <a:rPr lang="ru-RU" sz="2800" dirty="0" smtClean="0"/>
              <a:t>помощи </a:t>
            </a:r>
            <a:r>
              <a:rPr lang="ru-RU" sz="2800" dirty="0" smtClean="0"/>
              <a:t>в домашних условиях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805264"/>
          </a:xfrm>
        </p:spPr>
        <p:txBody>
          <a:bodyPr>
            <a:normAutofit fontScale="70000" lnSpcReduction="20000"/>
          </a:bodyPr>
          <a:lstStyle/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Выездная 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мультидисциплинарная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бригада обследует больного.</a:t>
            </a:r>
          </a:p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После первого визита разрабатывается индивидуальный план ведения в соответствии со степенью тяжести, потребностями пациента. В план входят необходимые анальгетики с подробным описанием дозы и длительности приема, при необходимости, сопутствующая симптоматическая терапия. Также представляется схема психологической коррекции, виды психотерапии. Подробно описывается план занятий с родственниками больного.</a:t>
            </a:r>
          </a:p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Выписка с рекомендациями и планом направляется к участковому онкологу по месту жительства или в 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онкодиспансер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Повторные визиты совершаются согласно выработанному плану или в экстренном порядке по вызову.</a:t>
            </a:r>
          </a:p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Если возникает потребность в госпитализации, решение принимает участковый врач-онколог совместно с заведующим отделения 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онкодиспансера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или главврачом хосписа.</a:t>
            </a:r>
          </a:p>
          <a:p>
            <a:pPr lvl="0" algn="just" fontAlgn="base">
              <a:spcAft>
                <a:spcPts val="12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 желанию пациента организуется психологическая поддержка по телефону доверия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7828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БЛАГОДАРЮ </a:t>
            </a:r>
            <a:br>
              <a:rPr lang="ru-RU" sz="4800" b="1" dirty="0" smtClean="0"/>
            </a:br>
            <a:r>
              <a:rPr lang="ru-RU" sz="4800" b="1" dirty="0" smtClean="0"/>
              <a:t>ЗА </a:t>
            </a:r>
            <a:br>
              <a:rPr lang="ru-RU" sz="4800" b="1" dirty="0" smtClean="0"/>
            </a:br>
            <a:r>
              <a:rPr lang="ru-RU" sz="4800" b="1" dirty="0" smtClean="0"/>
              <a:t>ВНИМАНИЕ</a:t>
            </a:r>
            <a:endParaRPr lang="ru-RU" sz="4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418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Министерство здравоохранения Омской области БЮДЖЕТНОЕ ПРОФЕССИОНАЛЬНОЕ ОБРАЗОВАТЕЛЬНОЕ УЧРЕЖДЕНИЕ ОМСКОЙ ОБЛАСТИ «МЕДИЦИНСКИЙ КОЛЛЕДЖ» (БПОУ ОО «МК»)  ЦК Сестринское дело</vt:lpstr>
      <vt:lpstr>Паллиативная медицинская помощь при онкологических заболеваниях</vt:lpstr>
      <vt:lpstr>Проблемы пациента</vt:lpstr>
      <vt:lpstr>Стандарты оказания помощи</vt:lpstr>
      <vt:lpstr>Паллиативная терапия:</vt:lpstr>
      <vt:lpstr>Специфическая паллиативная помощь при онкологических заболеваниях</vt:lpstr>
      <vt:lpstr>Порядок оказания помощи в домашних условиях </vt:lpstr>
      <vt:lpstr>БЛАГОДАРЮ  ЗА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Министерство здравоохранения Омской области БЮДЖЕТНОЕ ПРОФЕССИОНАЛЬНОЕ ОБРАЗОВАТЕЛЬНОЕ УЧРЕЖДЕНИЕ ОМСКОЙ ОБЛАСТИ «МЕДИЦИНСКИЙ КОЛЛЕДЖ» (БПОУ ОО «МК»)  ЦК Сестринское дело</dc:title>
  <dc:creator>SDG</dc:creator>
  <cp:lastModifiedBy>Пользователь Windows</cp:lastModifiedBy>
  <cp:revision>3</cp:revision>
  <dcterms:created xsi:type="dcterms:W3CDTF">2020-01-10T18:06:23Z</dcterms:created>
  <dcterms:modified xsi:type="dcterms:W3CDTF">2020-01-12T14:31:41Z</dcterms:modified>
</cp:coreProperties>
</file>