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1" r:id="rId2"/>
    <p:sldId id="282" r:id="rId3"/>
    <p:sldId id="270" r:id="rId4"/>
    <p:sldId id="256" r:id="rId5"/>
    <p:sldId id="257" r:id="rId6"/>
    <p:sldId id="263" r:id="rId7"/>
    <p:sldId id="264" r:id="rId8"/>
    <p:sldId id="265" r:id="rId9"/>
    <p:sldId id="269" r:id="rId10"/>
    <p:sldId id="266" r:id="rId11"/>
    <p:sldId id="267" r:id="rId12"/>
    <p:sldId id="268" r:id="rId13"/>
    <p:sldId id="259" r:id="rId14"/>
    <p:sldId id="271" r:id="rId15"/>
    <p:sldId id="272" r:id="rId16"/>
    <p:sldId id="273" r:id="rId17"/>
    <p:sldId id="274" r:id="rId18"/>
    <p:sldId id="279" r:id="rId19"/>
    <p:sldId id="260" r:id="rId20"/>
    <p:sldId id="276" r:id="rId21"/>
    <p:sldId id="275" r:id="rId22"/>
    <p:sldId id="261" r:id="rId23"/>
    <p:sldId id="277" r:id="rId24"/>
    <p:sldId id="262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7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70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0C653-21E1-4EE0-9FA0-7D99BA3C138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C01DE-044B-4316-9F1F-850813D30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54922-DA71-404C-A16D-8A5033D65D5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01DE-044B-4316-9F1F-850813D306B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pravmir.ru/wp-content/uploads/2015/08/12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lib.aldebaran.ru/books/zorza_viktor/zorza_viktor_put_k_smerti_zhit_do_konca/cove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www.hospice.ru/images/illustr/IMG_9_small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vidomosti-ua.com/photo/original-1305272884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1.liveinternet.ru/images/foto/b/0/76/1640076/f_4980018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pravmir.ru/wp-content/uploads/2015/08/54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здравоохранения Омской области</a:t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ПРОФЕССИОНАЛЬНОЕ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 ОМСКОЙ ОБЛАСТИ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МЕДИЦИНСКИЙ КОЛЛЕДЖ»</a:t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БПОУ ОО «МК»)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ЦК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Сестринское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дело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50131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ПМ. 02 Участие в лечебно-диагностическом и реабилитационном процессах</a:t>
            </a:r>
            <a:endParaRPr lang="ru-RU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МДК 02.01 Сестринский уход при различных заболеваниях и состояниях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 6 Паллиативная медицинская помощь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Aft>
                <a:spcPts val="1000"/>
              </a:spcAft>
              <a:buNone/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Лекция 1. Философия и история развития паллиативной помощи</a:t>
            </a:r>
            <a:endParaRPr lang="ru-RU" sz="24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пециальность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34.02.01 Сестринское дело (базовая подготовка)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курс на базе среднего общего образования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курс на базе основного общего образования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 курс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очно-заочная форма 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обучения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Разработчик преподаватель Мельник О.Н.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Ýìáëåìà ÎÎÌÊ"/>
          <p:cNvPicPr>
            <a:picLocks noChangeAspect="1" noChangeArrowheads="1"/>
          </p:cNvPicPr>
          <p:nvPr/>
        </p:nvPicPr>
        <p:blipFill>
          <a:blip r:embed="rId3" cstate="print"/>
          <a:srcRect l="6849" t="4545" r="4108" b="9089"/>
          <a:stretch>
            <a:fillRect/>
          </a:stretch>
        </p:blipFill>
        <p:spPr bwMode="auto">
          <a:xfrm>
            <a:off x="214282" y="642918"/>
            <a:ext cx="185738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thumb/1/1d/Mary_Aikenhead_-_N._J._Crowley.jpg/330px-Mary_Aikenhead_-_N._J._Crow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1"/>
            <a:ext cx="2348308" cy="30243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67944" y="2348880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Тридцать лет спустя, в 1879 году ирландские Сестры Милосердия основали в Дублине Хоспис Богоматери для умирающих.</a:t>
            </a:r>
          </a:p>
        </p:txBody>
      </p:sp>
      <p:pic>
        <p:nvPicPr>
          <p:cNvPr id="23555" name="Picture 3" descr="Mary Aikenhead - 1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3"/>
            <a:ext cx="1416316" cy="1944216"/>
          </a:xfrm>
          <a:prstGeom prst="ellipse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1520" y="3501008"/>
            <a:ext cx="1746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Мэри </a:t>
            </a:r>
            <a:r>
              <a:rPr lang="ru-RU" b="1" dirty="0" err="1" smtClean="0">
                <a:solidFill>
                  <a:prstClr val="black"/>
                </a:solidFill>
              </a:rPr>
              <a:t>Эйкенхед</a:t>
            </a:r>
            <a:endParaRPr lang="ru-RU" b="1" dirty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691680" y="4282062"/>
            <a:ext cx="67687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Орден Матери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Mary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Aikenhead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был основан значительно раньше, еще в начале века, этот орден всегда заботился о бедных, больных и умирающих, но хоспис Богоматери был первым местом, созданным специально для ухода за умирающими.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328498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/>
              <a:t>«Мы не хотим говорить о наших больных как о простых «случаях из нашей практики». Мы осознаем, что каждый из них — это целый мир со своими особенностями, своими печалями и радостями, страхами и надежами, своей собственной жизненной историей, которая интересна и важна для самого больного и небольшого круга его близких. Нередко в эту историю посвящают и нас».</a:t>
            </a:r>
            <a:endParaRPr lang="ru-RU" sz="2000" dirty="0" smtClean="0"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772816"/>
            <a:ext cx="8143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«Дом святого Луки для бедных умирающих» открылся в 1893 году. Он был основан </a:t>
            </a:r>
            <a:r>
              <a:rPr lang="ru-RU" sz="2000" b="1" dirty="0" err="1" smtClean="0"/>
              <a:t>Говардом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Барретом</a:t>
            </a:r>
            <a:r>
              <a:rPr lang="ru-RU" sz="2000" b="1" dirty="0" smtClean="0"/>
              <a:t> </a:t>
            </a:r>
            <a:r>
              <a:rPr lang="ru-RU" sz="2000" dirty="0" smtClean="0"/>
              <a:t>и Методисткой церковной миссией в Восточном Лондоне. 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852936"/>
            <a:ext cx="3670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Сесилия</a:t>
            </a:r>
            <a:r>
              <a:rPr lang="ru-RU" b="1" dirty="0" smtClean="0"/>
              <a:t> </a:t>
            </a:r>
            <a:r>
              <a:rPr lang="ru-RU" b="1" dirty="0" err="1" smtClean="0"/>
              <a:t>Сондерс</a:t>
            </a:r>
            <a:endParaRPr lang="ru-RU" b="1" dirty="0"/>
          </a:p>
        </p:txBody>
      </p:sp>
      <p:pic>
        <p:nvPicPr>
          <p:cNvPr id="7" name="Рисунок 6" descr="Фото: cicelysaundersinternational.or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3266728" cy="2409344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5604" name="Picture 4" descr="https://www.pravmir.ru/wp-content/uploads/2015/08/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3444328" cy="230425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67544" y="3161849"/>
            <a:ext cx="8280920" cy="3477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/>
              <a:t>Родилась в Англии в июне 1918 года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/>
              <a:t>В сентябре 1947 года она начала работать медицинским соцработником в онкологическом отделении Лондонской больницы Святого Фомы.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Однажды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Сесилия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говорила о потребностях умирающих с мистером Норманном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Барреттом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хирургом отделения, где она работала. Он посоветовал ей: «Идите и изучайте медицину. Именно врачи отказываются от умирающих». Так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Сесилия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возрасте 33 лет поступила в медицинский университет при больнице Святого Фомы. Это образование помогло ей начать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хосписное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движение, которое в последующие годы распространилось на все континенты.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4968552" cy="2382534"/>
          </a:xfrm>
        </p:spPr>
        <p:txBody>
          <a:bodyPr>
            <a:normAutofit/>
          </a:bodyPr>
          <a:lstStyle/>
          <a:p>
            <a:pPr mar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ea typeface="Calibri"/>
                <a:cs typeface="Times New Roman"/>
              </a:rPr>
              <a:t>В 1905 году в Лондоне баронесса </a:t>
            </a:r>
            <a:r>
              <a:rPr lang="ru-RU" sz="2000" dirty="0" err="1" smtClean="0">
                <a:ea typeface="Calibri"/>
                <a:cs typeface="Times New Roman"/>
              </a:rPr>
              <a:t>Сесилия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 err="1" smtClean="0">
                <a:ea typeface="Calibri"/>
                <a:cs typeface="Times New Roman"/>
              </a:rPr>
              <a:t>Сондерс</a:t>
            </a:r>
            <a:r>
              <a:rPr lang="ru-RU" sz="2000" dirty="0" smtClean="0">
                <a:ea typeface="Calibri"/>
                <a:cs typeface="Times New Roman"/>
              </a:rPr>
              <a:t> открыла и возглавила «Приют Святого Кристофера». </a:t>
            </a:r>
          </a:p>
          <a:p>
            <a:pPr mar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ea typeface="Calibri"/>
                <a:cs typeface="Times New Roman"/>
              </a:rPr>
              <a:t>Начав работу социальным работником, она позже получила диплом медсестры, а затем врача. </a:t>
            </a:r>
            <a:endParaRPr lang="ru-RU" dirty="0"/>
          </a:p>
        </p:txBody>
      </p:sp>
      <p:pic>
        <p:nvPicPr>
          <p:cNvPr id="48130" name="Picture 2" descr="http://www.ngws.org/service/images/DameCecilySaun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85728"/>
            <a:ext cx="3494868" cy="345292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3861048"/>
            <a:ext cx="8606760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ru-RU" sz="2000" dirty="0" smtClean="0">
                <a:ea typeface="Calibri"/>
                <a:cs typeface="Times New Roman"/>
              </a:rPr>
              <a:t>В её «Приюте Святого Кристофера» оказывалась не только квалифицированная помощь умирающим, но также разрабатывались стандарты квалифицированной паллиативной помощи, включая домашние условия. </a:t>
            </a:r>
            <a:r>
              <a:rPr lang="ru-RU" sz="2000" dirty="0" err="1" smtClean="0">
                <a:ea typeface="Calibri"/>
                <a:cs typeface="Times New Roman"/>
              </a:rPr>
              <a:t>Сесилия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r>
              <a:rPr lang="ru-RU" sz="2000" dirty="0" err="1" smtClean="0">
                <a:ea typeface="Calibri"/>
                <a:cs typeface="Times New Roman"/>
              </a:rPr>
              <a:t>Сондерс</a:t>
            </a:r>
            <a:r>
              <a:rPr lang="ru-RU" sz="2000" dirty="0" smtClean="0">
                <a:ea typeface="Calibri"/>
                <a:cs typeface="Times New Roman"/>
              </a:rPr>
              <a:t> заложила философию </a:t>
            </a:r>
            <a:r>
              <a:rPr lang="ru-RU" sz="2000" dirty="0" err="1" smtClean="0">
                <a:ea typeface="Calibri"/>
                <a:cs typeface="Times New Roman"/>
              </a:rPr>
              <a:t>хосписного</a:t>
            </a:r>
            <a:r>
              <a:rPr lang="ru-RU" sz="2000" dirty="0" smtClean="0">
                <a:ea typeface="Calibri"/>
                <a:cs typeface="Times New Roman"/>
              </a:rPr>
              <a:t> движения. </a:t>
            </a:r>
          </a:p>
          <a:p>
            <a:pPr indent="274320" algn="just">
              <a:lnSpc>
                <a:spcPct val="120000"/>
              </a:lnSpc>
            </a:pPr>
            <a:r>
              <a:rPr lang="ru-RU" sz="2000" dirty="0" smtClean="0">
                <a:ea typeface="Calibri"/>
                <a:cs typeface="Times New Roman"/>
              </a:rPr>
              <a:t>Она первая решила сказать правду о неотвратимом исходе одному из своих пациентов, попыталась найти путь к общению, оказанию психологической поддержки.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cf2.ppt-online.org/files2/slide/g/GmV21JO9IBTja8hNek7Pcw0nzlDopL5dXCvHtMWiyU/slide-11.jpg"/>
          <p:cNvPicPr>
            <a:picLocks noChangeAspect="1" noChangeArrowheads="1"/>
          </p:cNvPicPr>
          <p:nvPr/>
        </p:nvPicPr>
        <p:blipFill>
          <a:blip r:embed="rId2" cstate="print"/>
          <a:srcRect t="10212" b="10360"/>
          <a:stretch>
            <a:fillRect/>
          </a:stretch>
        </p:blipFill>
        <p:spPr bwMode="auto">
          <a:xfrm>
            <a:off x="395536" y="260648"/>
            <a:ext cx="8472488" cy="5040560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51723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«Смерть  - это не «недоработка медицины», а естественный процесс, заключительная стадия роста человека» 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c.pics.livejournal.com/sergeytoronto/11829724/244595/24459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636893" cy="3114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present5.com/presentation/107521774_286711155/image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592954" cy="6444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ekbmiloserdie.ru/Content/ContentItems/TXT04331/txt04331-twgvh3y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7"/>
            <a:ext cx="4176464" cy="2664296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2132856"/>
            <a:ext cx="2945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Хоспис Святого Христофора</a:t>
            </a:r>
            <a:endParaRPr lang="ru-RU" b="1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971600" y="3639507"/>
            <a:ext cx="75608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начала 1980-х годов идеи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хосписного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движения начинают распространяться по всему миру.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1977 года в хосписе Святого Христофора начинает действовать Информационный центр, который пропагандирует идеологию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хосписного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движения, помогает только что созданным хосписам и группам добровольцев литературой и практическими рекомендациями по организации дневных стационаров и выездных служб.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ёдор Алексее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2609850" cy="310515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4797152"/>
            <a:ext cx="7524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Издал указ об устройстве в Москве двух госпиталей по новым европейским обычаям, один в Знаменском монастыре, в Китай-городе, а другой за </a:t>
            </a:r>
            <a:r>
              <a:rPr lang="ru-RU" sz="2000" dirty="0" err="1" smtClean="0"/>
              <a:t>Никитскими</a:t>
            </a:r>
            <a:r>
              <a:rPr lang="ru-RU" sz="2000" dirty="0" smtClean="0"/>
              <a:t> воротами на Гранатном дворе.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933056"/>
            <a:ext cx="3532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царь Фёдор Алексеевич 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4221088"/>
            <a:ext cx="7772400" cy="2302768"/>
          </a:xfrm>
        </p:spPr>
        <p:txBody>
          <a:bodyPr>
            <a:normAutofit/>
          </a:bodyPr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sz="2400" b="1" i="1" dirty="0" smtClean="0"/>
              <a:t>Хосписы необходимы нашему обществу, в котором уровень боли превзошел все мыслимые  пределы.  Хоспис – это дом, в котором соединяются высочайший гуманизм и профессионализм…</a:t>
            </a:r>
            <a:endParaRPr lang="ru-RU" sz="2400" dirty="0"/>
          </a:p>
        </p:txBody>
      </p:sp>
      <p:sp>
        <p:nvSpPr>
          <p:cNvPr id="5122" name="AutoShape 2" descr="http://www.hospicepiedmont.org/images/hospice_care_servic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s://moiarussia.ru/wp-content/uploads/2016/04/liha4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4896544" cy="326599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555776" y="3573016"/>
            <a:ext cx="45365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D34817"/>
              </a:buClr>
              <a:buSzPct val="85000"/>
            </a:pPr>
            <a:r>
              <a:rPr lang="ru-RU" sz="2600" b="1" dirty="0" smtClean="0">
                <a:solidFill>
                  <a:prstClr val="black"/>
                </a:solidFill>
              </a:rPr>
              <a:t>академик  Дмитрий Лихачев</a:t>
            </a:r>
            <a:endParaRPr lang="ru-RU" sz="2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ПЛАН ЛЕКЦИИ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1. История паллиативной медицины. Краткий экскурс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2. 10 заповедей хосписа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 Экономическая целесообразность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4. Дополнительные материалы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797152"/>
            <a:ext cx="7488832" cy="176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10000"/>
              </a:lnSpc>
            </a:pPr>
            <a:r>
              <a:rPr lang="ru-RU" sz="2000" dirty="0" smtClean="0">
                <a:ea typeface="Calibri"/>
                <a:cs typeface="Times New Roman"/>
              </a:rPr>
              <a:t> Виктор </a:t>
            </a:r>
            <a:r>
              <a:rPr lang="ru-RU" sz="2000" dirty="0" err="1" smtClean="0">
                <a:ea typeface="Calibri"/>
                <a:cs typeface="Times New Roman"/>
              </a:rPr>
              <a:t>Зорза</a:t>
            </a:r>
            <a:r>
              <a:rPr lang="ru-RU" sz="2000" dirty="0" smtClean="0">
                <a:ea typeface="Calibri"/>
                <a:cs typeface="Times New Roman"/>
              </a:rPr>
              <a:t>, чья дочь умерла в 1975 году от рака в английском хосписе, в благодарность работникам этого учреждения,  написал документальную книгу. Со своей женой он стал инициатором </a:t>
            </a:r>
            <a:r>
              <a:rPr lang="ru-RU" sz="2000" dirty="0" err="1" smtClean="0">
                <a:ea typeface="Calibri"/>
                <a:cs typeface="Times New Roman"/>
              </a:rPr>
              <a:t>хосписного</a:t>
            </a:r>
            <a:r>
              <a:rPr lang="ru-RU" sz="2000" dirty="0" smtClean="0">
                <a:ea typeface="Calibri"/>
                <a:cs typeface="Times New Roman"/>
              </a:rPr>
              <a:t> движения в США, оказывал помощь России. </a:t>
            </a:r>
          </a:p>
        </p:txBody>
      </p:sp>
      <p:pic>
        <p:nvPicPr>
          <p:cNvPr id="5" name="Picture 2" descr="http://lib.aldebaran.ru/books/zorza_viktor/zorza_viktor_put_k_smerti_zhit_do_konca/c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8680"/>
            <a:ext cx="2304256" cy="3643482"/>
          </a:xfrm>
          <a:prstGeom prst="rect">
            <a:avLst/>
          </a:prstGeom>
          <a:noFill/>
        </p:spPr>
      </p:pic>
      <p:pic>
        <p:nvPicPr>
          <p:cNvPr id="48130" name="Picture 2" descr="https://slide-share.ru/slide/4655765.jpeg"/>
          <p:cNvPicPr>
            <a:picLocks noChangeAspect="1" noChangeArrowheads="1"/>
          </p:cNvPicPr>
          <p:nvPr/>
        </p:nvPicPr>
        <p:blipFill>
          <a:blip r:embed="rId4" cstate="print"/>
          <a:srcRect t="47249" r="70075"/>
          <a:stretch>
            <a:fillRect/>
          </a:stretch>
        </p:blipFill>
        <p:spPr bwMode="auto">
          <a:xfrm>
            <a:off x="1043608" y="620688"/>
            <a:ext cx="2736304" cy="361764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4293096"/>
            <a:ext cx="17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 Виктор </a:t>
            </a:r>
            <a:r>
              <a:rPr lang="ru-RU" sz="20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Зорза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lnSpc>
                <a:spcPct val="110000"/>
              </a:lnSpc>
            </a:pPr>
            <a:r>
              <a:rPr lang="ru-RU" dirty="0" smtClean="0">
                <a:ea typeface="Calibri"/>
                <a:cs typeface="Times New Roman"/>
              </a:rPr>
              <a:t>В России первый хоспис был открыт в 1990 году в Санкт-Петербурге по инициативе английского журналиста Виктора </a:t>
            </a:r>
            <a:r>
              <a:rPr lang="ru-RU" dirty="0" err="1" smtClean="0">
                <a:ea typeface="Calibri"/>
                <a:cs typeface="Times New Roman"/>
              </a:rPr>
              <a:t>Зорза</a:t>
            </a:r>
            <a:r>
              <a:rPr lang="ru-RU" dirty="0" smtClean="0">
                <a:ea typeface="Calibri"/>
                <a:cs typeface="Times New Roman"/>
              </a:rPr>
              <a:t> и врача – психотерапевта </a:t>
            </a:r>
            <a:r>
              <a:rPr lang="ru-RU" dirty="0" smtClean="0"/>
              <a:t>Андрея Владимировича </a:t>
            </a:r>
            <a:r>
              <a:rPr lang="ru-RU" dirty="0" smtClean="0">
                <a:ea typeface="Calibri"/>
                <a:cs typeface="Times New Roman"/>
              </a:rPr>
              <a:t>Гнездилова. </a:t>
            </a:r>
          </a:p>
        </p:txBody>
      </p:sp>
      <p:pic>
        <p:nvPicPr>
          <p:cNvPr id="47106" name="Picture 2" descr="https://doma-prestarelye.ru/upload/iblock/5b7/5b7bbb46ed8ef04a05f4beb09c8eab3c.jpg"/>
          <p:cNvPicPr>
            <a:picLocks noChangeAspect="1" noChangeArrowheads="1"/>
          </p:cNvPicPr>
          <p:nvPr/>
        </p:nvPicPr>
        <p:blipFill>
          <a:blip r:embed="rId2" cstate="print"/>
          <a:srcRect l="23256" r="18605"/>
          <a:stretch>
            <a:fillRect/>
          </a:stretch>
        </p:blipFill>
        <p:spPr bwMode="auto">
          <a:xfrm>
            <a:off x="395536" y="1700808"/>
            <a:ext cx="2016224" cy="217752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47108" name="Picture 4" descr="https://www.hospicefund.ru/wp-content/uploads/2013/05/IMG_1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149080"/>
            <a:ext cx="3780420" cy="252028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7" name="Picture 4" descr="http://www.hospice.ru/images/illustr/IMG_9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22605"/>
          <a:stretch>
            <a:fillRect/>
          </a:stretch>
        </p:blipFill>
        <p:spPr bwMode="auto">
          <a:xfrm>
            <a:off x="5652120" y="980728"/>
            <a:ext cx="2880320" cy="248106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588224" y="3573016"/>
            <a:ext cx="2555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ea typeface="Calibri"/>
                <a:cs typeface="Times New Roman"/>
              </a:rPr>
              <a:t>Ричард </a:t>
            </a:r>
            <a:r>
              <a:rPr lang="ru-RU" b="1" dirty="0" err="1" smtClean="0">
                <a:ea typeface="Calibri"/>
                <a:cs typeface="Times New Roman"/>
              </a:rPr>
              <a:t>Зорза</a:t>
            </a:r>
            <a:r>
              <a:rPr lang="ru-RU" b="1" dirty="0" smtClean="0">
                <a:ea typeface="Calibri"/>
                <a:cs typeface="Times New Roman"/>
              </a:rPr>
              <a:t> </a:t>
            </a:r>
          </a:p>
          <a:p>
            <a:r>
              <a:rPr lang="ru-RU" b="1" dirty="0" smtClean="0">
                <a:cs typeface="Times New Roman"/>
              </a:rPr>
              <a:t>Вера </a:t>
            </a:r>
            <a:r>
              <a:rPr lang="ru-RU" b="1" dirty="0" err="1" smtClean="0">
                <a:cs typeface="Times New Roman"/>
              </a:rPr>
              <a:t>Миллионщикова</a:t>
            </a:r>
            <a:r>
              <a:rPr lang="ru-RU" dirty="0" smtClean="0">
                <a:cs typeface="Times New Roman"/>
              </a:rPr>
              <a:t>, главврач Первого Московского хосписа</a:t>
            </a:r>
            <a:endParaRPr lang="ru-RU" dirty="0"/>
          </a:p>
        </p:txBody>
      </p:sp>
      <p:pic>
        <p:nvPicPr>
          <p:cNvPr id="47110" name="Picture 6" descr="https://static.wixstatic.com/media/b488e5_bca054636d95443e93835c2dfe792236~mv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268760"/>
            <a:ext cx="2736304" cy="1977759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483768" y="3429000"/>
            <a:ext cx="3902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Андрей Владимирович </a:t>
            </a:r>
            <a:r>
              <a:rPr lang="ru-RU" b="1" dirty="0" smtClean="0">
                <a:solidFill>
                  <a:prstClr val="black"/>
                </a:solidFill>
                <a:ea typeface="Calibri"/>
                <a:cs typeface="Times New Roman"/>
              </a:rPr>
              <a:t>Гнездилов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861048"/>
            <a:ext cx="257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cs typeface="Times New Roman"/>
              </a:rPr>
              <a:t>Вера </a:t>
            </a:r>
            <a:r>
              <a:rPr lang="ru-RU" b="1" dirty="0" err="1" smtClean="0">
                <a:solidFill>
                  <a:prstClr val="black"/>
                </a:solidFill>
                <a:cs typeface="Times New Roman"/>
              </a:rPr>
              <a:t>Миллионщикова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280920" cy="1368152"/>
          </a:xfrm>
        </p:spPr>
        <p:txBody>
          <a:bodyPr>
            <a:normAutofit fontScale="85000" lnSpcReduction="10000"/>
          </a:bodyPr>
          <a:lstStyle/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ea typeface="Calibri"/>
                <a:cs typeface="Times New Roman"/>
              </a:rPr>
              <a:t>О московском хосписе, созданном в сентябре 1994 года, написано: «В этом доме не чувствуешь смерти, хотя здесь умирают люди». Здесь не говорят слова «умер», говорят «ушёл».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013176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10000"/>
              </a:lnSpc>
            </a:pPr>
            <a:r>
              <a:rPr lang="ru-RU" sz="2000" dirty="0" smtClean="0"/>
              <a:t>В течение восьми лет Первый московский хоспис оставался единственным центром в Москве, бесплатно предоставляющим медицинскую, социальную, психологическую помощь онкологическим больным и их родственникам. </a:t>
            </a:r>
            <a:endParaRPr lang="ru-RU" sz="2000" dirty="0" smtClean="0">
              <a:ea typeface="Calibri"/>
              <a:cs typeface="Times New Roman"/>
            </a:endParaRPr>
          </a:p>
        </p:txBody>
      </p:sp>
      <p:pic>
        <p:nvPicPr>
          <p:cNvPr id="3076" name="Picture 4" descr="https://www.hospicefund.ru/wp-content/uploads/2016/07/Agayan-307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376264" cy="158495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3078" name="Picture 6" descr="https://nablagoe.ru/wp-content/uploads/vera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2936"/>
            <a:ext cx="3564396" cy="194421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3074" name="Picture 2" descr="https://www.hospicefund.ru/wp-content/uploads/2014/06/9P1A3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556792"/>
            <a:ext cx="3312368" cy="220824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3080" name="Picture 8" descr="https://www.hospicefund.ru/wp-content/uploads/2012/09/20120910_Events_Hospice-Conference-17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068960"/>
            <a:ext cx="2815350" cy="187220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cdn24.img.ria.ru/images/96686/20/966862019_0:50:1000:616_600x0_80_0_0_256f206d04399109199868d827c48a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5" y="1700808"/>
            <a:ext cx="3685115" cy="208823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5301208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поддержки </a:t>
            </a:r>
            <a:r>
              <a:rPr lang="ru-RU" dirty="0" err="1" smtClean="0"/>
              <a:t>хосписного</a:t>
            </a:r>
            <a:r>
              <a:rPr lang="ru-RU" dirty="0" smtClean="0"/>
              <a:t> движения в России в 2006 году был создан фонд «Вера», возглавляемый дочерью Веры </a:t>
            </a:r>
            <a:r>
              <a:rPr lang="ru-RU" dirty="0" err="1" smtClean="0"/>
              <a:t>Миллионщиковой</a:t>
            </a:r>
            <a:r>
              <a:rPr lang="ru-RU" dirty="0" smtClean="0"/>
              <a:t> Анной </a:t>
            </a:r>
            <a:r>
              <a:rPr lang="ru-RU" dirty="0" err="1" smtClean="0"/>
              <a:t>Федермессер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9156" name="Picture 4" descr="http://static1.hospicefund.ru/wp-content/uploads/2016/12/02_VV1_600x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392488" cy="234266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187624" y="2852936"/>
            <a:ext cx="2444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Вера </a:t>
            </a:r>
            <a:r>
              <a:rPr lang="ru-RU" b="1" dirty="0" err="1" smtClean="0"/>
              <a:t>Миллионщикова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6309320"/>
            <a:ext cx="2119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Нюта</a:t>
            </a:r>
            <a:r>
              <a:rPr lang="ru-RU" b="1" dirty="0" smtClean="0"/>
              <a:t> </a:t>
            </a:r>
            <a:r>
              <a:rPr lang="ru-RU" b="1" dirty="0" err="1" smtClean="0"/>
              <a:t>Федермессер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67536" y="404664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С 2013 года хоспис носит имя В. В. </a:t>
            </a:r>
            <a:r>
              <a:rPr lang="ru-RU" dirty="0" err="1" smtClean="0">
                <a:solidFill>
                  <a:prstClr val="black"/>
                </a:solidFill>
              </a:rPr>
              <a:t>Миллионщиковой</a:t>
            </a:r>
            <a:r>
              <a:rPr lang="ru-RU" dirty="0" smtClean="0">
                <a:solidFill>
                  <a:prstClr val="black"/>
                </a:solidFill>
              </a:rPr>
              <a:t>, врача-онколога, основавшей и на протяжении 16 лет руководившей учреждением.</a:t>
            </a:r>
            <a:endParaRPr lang="ru-RU" dirty="0"/>
          </a:p>
        </p:txBody>
      </p:sp>
      <p:pic>
        <p:nvPicPr>
          <p:cNvPr id="49160" name="Picture 8" descr="http://static1.hospicefund.ru/wp-content/uploads/2018/08/new__nf_600x320-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05064"/>
            <a:ext cx="4320480" cy="230425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49162" name="Picture 10" descr="https://tobehero.ru/upload/iblock/aed/aed58128082b7ad2766517eb377ee2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01008"/>
            <a:ext cx="3053140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a typeface="Calibri"/>
                <a:cs typeface="Times New Roman"/>
              </a:rPr>
              <a:t>Основы </a:t>
            </a:r>
            <a:r>
              <a:rPr lang="ru-RU" b="1" dirty="0" err="1" smtClean="0">
                <a:ea typeface="Calibri"/>
                <a:cs typeface="Times New Roman"/>
              </a:rPr>
              <a:t>хосписного</a:t>
            </a:r>
            <a:r>
              <a:rPr lang="ru-RU" b="1" dirty="0" smtClean="0">
                <a:ea typeface="Calibri"/>
                <a:cs typeface="Times New Roman"/>
              </a:rPr>
              <a:t> движения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229600" cy="3456384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За смерть нельзя платить.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Хоспис – дом жизни, а не смерти.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Смерть, как и рождение – естественный процесс, его нельзя ни торопить, ни тормозить.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Хоспис – система комплексной медицинской помощи, психологической и социальной помощи пациенту.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http://vidomosti-ua.com/photo/original-130527288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164758"/>
            <a:ext cx="4176464" cy="24996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365104"/>
            <a:ext cx="4248472" cy="14727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600" dirty="0" smtClean="0">
                <a:ea typeface="Calibri"/>
                <a:cs typeface="Times New Roman"/>
              </a:rPr>
              <a:t> Хоспис – не стены, а люди, сострадающие, любящие, заботливые.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496855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dirty="0" smtClean="0">
                <a:solidFill>
                  <a:srgbClr val="070745"/>
                </a:solidFill>
              </a:rPr>
              <a:t>БЛАГОДАРЮ </a:t>
            </a:r>
            <a:br>
              <a:rPr lang="ru-RU" sz="6000" b="1" dirty="0" smtClean="0">
                <a:solidFill>
                  <a:srgbClr val="070745"/>
                </a:solidFill>
              </a:rPr>
            </a:br>
            <a:r>
              <a:rPr lang="ru-RU" sz="6000" b="1" dirty="0" smtClean="0">
                <a:solidFill>
                  <a:srgbClr val="070745"/>
                </a:solidFill>
              </a:rPr>
              <a:t>ЗА</a:t>
            </a:r>
            <a:br>
              <a:rPr lang="ru-RU" sz="6000" b="1" dirty="0" smtClean="0">
                <a:solidFill>
                  <a:srgbClr val="070745"/>
                </a:solidFill>
              </a:rPr>
            </a:br>
            <a:r>
              <a:rPr lang="ru-RU" sz="6000" b="1" dirty="0" smtClean="0">
                <a:solidFill>
                  <a:srgbClr val="070745"/>
                </a:solidFill>
              </a:rPr>
              <a:t> ВНИМАНИЕ</a:t>
            </a:r>
            <a:endParaRPr lang="ru-RU" sz="6000" b="1" dirty="0">
              <a:solidFill>
                <a:srgbClr val="07074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72400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Философия и история развития паллиативной помощи</a:t>
            </a:r>
            <a:endParaRPr lang="ru-RU" sz="6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/>
        </p:nvSpPr>
        <p:spPr>
          <a:xfrm>
            <a:off x="5643570" y="5143512"/>
            <a:ext cx="2880320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Преподаватель: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Мельник О.Н.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214686"/>
            <a:ext cx="8329642" cy="3238650"/>
          </a:xfrm>
        </p:spPr>
        <p:txBody>
          <a:bodyPr>
            <a:normAutofit fontScale="92500" lnSpcReduction="20000"/>
          </a:bodyPr>
          <a:lstStyle/>
          <a:p>
            <a:pPr marL="0" indent="27432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+mj-lt"/>
              </a:rPr>
              <a:t> Гиппократ</a:t>
            </a:r>
            <a:r>
              <a:rPr lang="ru-RU" dirty="0" smtClean="0">
                <a:latin typeface="+mj-lt"/>
              </a:rPr>
              <a:t> в книге «Об искусстве» говорит о цели медицины: </a:t>
            </a:r>
          </a:p>
          <a:p>
            <a:pPr marL="0" indent="27432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«Она совершенно освобождает больных от болезней, притупляя силу болезней, но к тем, которые уже побеждены болезнью, она не протягивает своей руки».</a:t>
            </a:r>
          </a:p>
          <a:p>
            <a:pPr marL="0" indent="274320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latin typeface="+mj-lt"/>
            </a:endParaRPr>
          </a:p>
          <a:p>
            <a:pPr marL="0" indent="27432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 Врачебный обычай по возможности исключать из своей практики проблемы умирающих пациентов господствовал до</a:t>
            </a:r>
            <a:r>
              <a:rPr lang="en-US" dirty="0" smtClean="0">
                <a:latin typeface="+mj-lt"/>
              </a:rPr>
              <a:t> XVII</a:t>
            </a:r>
            <a:r>
              <a:rPr lang="ru-RU" dirty="0" smtClean="0">
                <a:latin typeface="+mj-lt"/>
              </a:rPr>
              <a:t> века.</a:t>
            </a:r>
            <a:endParaRPr lang="ru-RU" dirty="0">
              <a:latin typeface="+mj-lt"/>
            </a:endParaRPr>
          </a:p>
        </p:txBody>
      </p:sp>
      <p:pic>
        <p:nvPicPr>
          <p:cNvPr id="7170" name="Picture 2" descr="http://fioreless.ucoz.net/_ph/1/162200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7"/>
            <a:ext cx="4071966" cy="2705888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35896" y="836712"/>
            <a:ext cx="5194920" cy="3312368"/>
          </a:xfrm>
        </p:spPr>
        <p:txBody>
          <a:bodyPr>
            <a:normAutofit/>
          </a:bodyPr>
          <a:lstStyle/>
          <a:p>
            <a:pPr marL="0" indent="342900" algn="just">
              <a:buNone/>
            </a:pPr>
            <a:r>
              <a:rPr lang="ru-RU" sz="2400" dirty="0" smtClean="0">
                <a:ea typeface="Calibri"/>
                <a:cs typeface="Times New Roman"/>
              </a:rPr>
              <a:t>«Я убежден, что долг врача не только в том, чтобы восстанавливать здоровье, но и в том, чтобы облегчить страдания и мучения, причиняемые болезнями даже тогда, когда нет совершенно никакой надежды на спасение и можно лишь сделать смерть более легкой и спокойной». </a:t>
            </a:r>
          </a:p>
        </p:txBody>
      </p:sp>
      <p:pic>
        <p:nvPicPr>
          <p:cNvPr id="4098" name="Picture 2" descr="http://img1.liveinternet.ru/images/foto/b/0/76/1640076/f_49800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2990850" cy="3810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4437112"/>
            <a:ext cx="361062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2400" b="1" dirty="0" smtClean="0">
                <a:solidFill>
                  <a:prstClr val="black"/>
                </a:solidFill>
              </a:rPr>
              <a:t>английский философ</a:t>
            </a:r>
          </a:p>
          <a:p>
            <a:pPr marL="274320" lvl="0" indent="-274320" algn="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2400" b="1" dirty="0" smtClean="0">
                <a:solidFill>
                  <a:prstClr val="black"/>
                </a:solidFill>
                <a:ea typeface="Calibri"/>
                <a:cs typeface="Times New Roman"/>
              </a:rPr>
              <a:t>Френсис Бекон, 1605г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orky.media/wp-content/uploads/2019/04/M-a-gb-G-R-abG-.-SGpvG-I-aG-G-m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4664"/>
            <a:ext cx="3761099" cy="411631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4581128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Маринус</a:t>
            </a:r>
            <a:r>
              <a:rPr lang="ru-RU" dirty="0" smtClean="0"/>
              <a:t> Ван </a:t>
            </a:r>
            <a:r>
              <a:rPr lang="ru-RU" dirty="0" err="1" smtClean="0"/>
              <a:t>Реймерсвале</a:t>
            </a:r>
            <a:r>
              <a:rPr lang="ru-RU" dirty="0" smtClean="0"/>
              <a:t> </a:t>
            </a:r>
          </a:p>
          <a:p>
            <a:r>
              <a:rPr lang="ru-RU" sz="2400" b="1" dirty="0" smtClean="0"/>
              <a:t>Святой </a:t>
            </a:r>
            <a:r>
              <a:rPr lang="ru-RU" sz="2400" b="1" dirty="0" err="1" smtClean="0"/>
              <a:t>Иероним</a:t>
            </a:r>
            <a:r>
              <a:rPr lang="ru-RU" sz="2400" b="1" dirty="0" smtClean="0"/>
              <a:t> в келье</a:t>
            </a:r>
            <a:endParaRPr lang="ru-RU" sz="2400" b="1" dirty="0"/>
          </a:p>
        </p:txBody>
      </p:sp>
      <p:pic>
        <p:nvPicPr>
          <p:cNvPr id="1028" name="Picture 4" descr="Портр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2016224" cy="302433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79512" y="45811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 smtClean="0"/>
              <a:t>Святая </a:t>
            </a:r>
            <a:r>
              <a:rPr lang="ru-RU" i="1" dirty="0" err="1" smtClean="0"/>
              <a:t>Фабиола</a:t>
            </a:r>
            <a:r>
              <a:rPr lang="ru-RU" i="1" dirty="0" smtClean="0"/>
              <a:t> построила первый на Западе госпиталь и собирала туда с улиц разных калек, больных и голодных.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3501008"/>
            <a:ext cx="2294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диаконисса</a:t>
            </a:r>
            <a:r>
              <a:rPr lang="ru-RU" b="1" dirty="0" smtClean="0"/>
              <a:t> </a:t>
            </a:r>
            <a:r>
              <a:rPr lang="ru-RU" b="1" dirty="0" err="1" smtClean="0"/>
              <a:t>Фабиола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00192" y="2276872"/>
            <a:ext cx="267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св. Франциск Ассизский </a:t>
            </a:r>
            <a:endParaRPr lang="ru-RU" b="1" dirty="0"/>
          </a:p>
        </p:txBody>
      </p:sp>
      <p:pic>
        <p:nvPicPr>
          <p:cNvPr id="21508" name="Picture 4" descr="http://xn--80aqecdrlilg.xn--p1ai/wp-content/uploads/2016/05/3244344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3771757" cy="2694112"/>
          </a:xfrm>
          <a:prstGeom prst="rect">
            <a:avLst/>
          </a:prstGeom>
          <a:noFill/>
        </p:spPr>
      </p:pic>
      <p:pic>
        <p:nvPicPr>
          <p:cNvPr id="21510" name="Picture 6" descr="http://catholickemerovo.ru/wp-content/uploads/2019/08/Junge-199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1175968" cy="17728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260648"/>
            <a:ext cx="24117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Святая </a:t>
            </a:r>
          </a:p>
          <a:p>
            <a:r>
              <a:rPr lang="ru-RU" b="1" i="1" dirty="0" smtClean="0"/>
              <a:t>Клара Ассизская</a:t>
            </a:r>
            <a:r>
              <a:rPr lang="ru-RU" dirty="0" smtClean="0"/>
              <a:t>, </a:t>
            </a:r>
            <a:r>
              <a:rPr lang="ru-RU" sz="1600" dirty="0" smtClean="0"/>
              <a:t>урожденная </a:t>
            </a:r>
            <a:r>
              <a:rPr lang="ru-RU" sz="1600" dirty="0" err="1" smtClean="0"/>
              <a:t>Кьяра</a:t>
            </a:r>
            <a:r>
              <a:rPr lang="ru-RU" sz="1600" dirty="0" smtClean="0"/>
              <a:t> </a:t>
            </a:r>
            <a:r>
              <a:rPr lang="ru-RU" sz="1600" dirty="0" err="1" smtClean="0"/>
              <a:t>Оффредуччо</a:t>
            </a:r>
            <a:r>
              <a:rPr lang="ru-RU" sz="1600" dirty="0" smtClean="0"/>
              <a:t> </a:t>
            </a:r>
            <a:r>
              <a:rPr lang="ru-RU" sz="1200" dirty="0" smtClean="0"/>
              <a:t>(1194 – 1253 гг.)</a:t>
            </a:r>
            <a:endParaRPr lang="ru-RU" sz="1200" dirty="0"/>
          </a:p>
        </p:txBody>
      </p:sp>
      <p:pic>
        <p:nvPicPr>
          <p:cNvPr id="21506" name="Picture 2" descr="https://media.publit.io/file/Sanislo/Religious/second/7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2656"/>
            <a:ext cx="1368152" cy="188802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827584" y="386104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основа их деятельности помимо соблюдения трех основных постулатов монашества - любовь к ближнему и служение людям, в том числе создание богаделен и уход за нуждающимися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d/d1/Mme_garn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740"/>
            <a:ext cx="2376264" cy="326736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31840" y="518483"/>
            <a:ext cx="57961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Глубоко верующая христианка, в 24 года она овдовела и двое ее детей умерли. В 1842 году Жанна открыла в своем доме в Лионе  (Франция) приют для смертельно больных, умирающих женщин, делила с ними последние дни их жизни, облегчая их страдания.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347864" y="2132856"/>
            <a:ext cx="55446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«Я был болен, и вы посетили Меня»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Мф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25,36) – эта евангельская фраза, сказанная Христом в беседе с учениками о Суде Божием после Второго Пришествия и незадолго до Его Распятия, была написана на фасаде дома Жанны.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Она назвала свой приют «Голгофа».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717032"/>
            <a:ext cx="1595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Жанна </a:t>
            </a:r>
            <a:r>
              <a:rPr lang="ru-RU" b="1" dirty="0" err="1" smtClean="0"/>
              <a:t>Гарнье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365104"/>
            <a:ext cx="8100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Через год после открытия хосписа Жанна умерла, написав незадолго до смерти: </a:t>
            </a:r>
          </a:p>
          <a:p>
            <a:pPr algn="just"/>
            <a:r>
              <a:rPr lang="ru-RU" sz="1600" dirty="0" smtClean="0"/>
              <a:t>«Я основала этот приют, вложив 50 франков, – а Божий Промысел закончит начатое».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оспис «Дам Голгофы». Приют святой Моники. Конец XIX век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36712"/>
            <a:ext cx="5715000" cy="367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99592" y="188640"/>
            <a:ext cx="7182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Хоспис «Дам Голгофы». Приют святой Моники. Конец XIX века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79715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«Дамы Голгофы» отправились в другие города Франции – Руан, Марсель, Бордо, </a:t>
            </a:r>
            <a:r>
              <a:rPr lang="ru-RU" dirty="0" err="1" smtClean="0"/>
              <a:t>Сен-Этьен</a:t>
            </a:r>
            <a:r>
              <a:rPr lang="ru-RU" dirty="0" smtClean="0"/>
              <a:t>, потом – Брюссель, а в 1899 году – за океан, в Нью-Йорк.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497</TotalTime>
  <Words>1161</Words>
  <Application>Microsoft Office PowerPoint</Application>
  <PresentationFormat>Экран (4:3)</PresentationFormat>
  <Paragraphs>86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 Министерство здравоохранения Омской области БЮДЖЕТНОЕ ПРОФЕССИОНАЛЬНОЕ ОБРАЗОВАТЕЛЬНОЕ УЧРЕЖДЕНИЕ ОМСКОЙ ОБЛАСТИ «МЕДИЦИНСКИЙ КОЛЛЕДЖ» (БПОУ ОО «МК»)  ЦК Сестринское дело</vt:lpstr>
      <vt:lpstr>Слайд 2</vt:lpstr>
      <vt:lpstr>Философия и история развития паллиативной помощи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Основы хосписного движения</vt:lpstr>
      <vt:lpstr>БЛАГОДАРЮ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SDG</dc:creator>
  <cp:lastModifiedBy>Пользователь Windows</cp:lastModifiedBy>
  <cp:revision>35</cp:revision>
  <dcterms:created xsi:type="dcterms:W3CDTF">2019-11-18T04:45:23Z</dcterms:created>
  <dcterms:modified xsi:type="dcterms:W3CDTF">2020-01-21T15:52:11Z</dcterms:modified>
</cp:coreProperties>
</file>