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2" r:id="rId2"/>
    <p:sldId id="273" r:id="rId3"/>
    <p:sldId id="256" r:id="rId4"/>
    <p:sldId id="263" r:id="rId5"/>
    <p:sldId id="268" r:id="rId6"/>
    <p:sldId id="270" r:id="rId7"/>
    <p:sldId id="266" r:id="rId8"/>
    <p:sldId id="267" r:id="rId9"/>
    <p:sldId id="269" r:id="rId10"/>
    <p:sldId id="257" r:id="rId11"/>
    <p:sldId id="261" r:id="rId12"/>
    <p:sldId id="260" r:id="rId13"/>
    <p:sldId id="259" r:id="rId14"/>
    <p:sldId id="264" r:id="rId15"/>
    <p:sldId id="262" r:id="rId16"/>
    <p:sldId id="271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17" autoAdjust="0"/>
    <p:restoredTop sz="94660"/>
  </p:normalViewPr>
  <p:slideViewPr>
    <p:cSldViewPr>
      <p:cViewPr>
        <p:scale>
          <a:sx n="66" d="100"/>
          <a:sy n="66" d="100"/>
        </p:scale>
        <p:origin x="-252" y="-10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48F6C-3962-4ECE-9867-CC8E59E7D5F4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341A9-2BC4-49EA-AF26-DE47391613C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054922-DA71-404C-A16D-8A5033D65D56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Министерство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здравоохранения Омской области</a:t>
            </a:r>
            <a:b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БЮДЖЕТНОЕ ПРОФЕССИОНАЛЬНОЕ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ОБРАЗОВАТЕЛЬНОЕ УЧРЕЖДЕНИЕ ОМСКОЙ ОБЛАСТИ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МЕДИЦИНСКИЙ КОЛЛЕДЖ»</a:t>
            </a:r>
            <a:b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БПОУ ОО «МК»)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ЦК 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Сестринское 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дело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501317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Aft>
                <a:spcPts val="1000"/>
              </a:spcAft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ПМ. 02 Участие в лечебно-диагностическом и реабилитационном процессах</a:t>
            </a:r>
            <a:endParaRPr lang="ru-RU" sz="24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МДК 02.01 Сестринский уход при различных заболеваниях и состояниях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Раздел 6 Паллиативная медицинская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помощь</a:t>
            </a: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Aft>
                <a:spcPts val="1000"/>
              </a:spcAft>
              <a:buNone/>
            </a:pP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Лекция </a:t>
            </a: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 Условия оказания и структура системы паллиативной помощи</a:t>
            </a:r>
            <a:endParaRPr lang="ru-RU" sz="24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С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пециальность 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34.02.01 Сестринское дело (базовая подготовка)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 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курс на базе среднего общего образования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3 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курс на базе основного общего образования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3 курс 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очно-заочная форма 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обучения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Разработчик преподаватель </a:t>
            </a:r>
            <a:r>
              <a:rPr lang="ru-RU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Мельник О.Н.</a:t>
            </a: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Ýìáëåìà ÎÎÌÊ"/>
          <p:cNvPicPr>
            <a:picLocks noChangeAspect="1" noChangeArrowheads="1"/>
          </p:cNvPicPr>
          <p:nvPr/>
        </p:nvPicPr>
        <p:blipFill>
          <a:blip r:embed="rId3" cstate="print"/>
          <a:srcRect l="6849" t="4545" r="4108" b="9089"/>
          <a:stretch>
            <a:fillRect/>
          </a:stretch>
        </p:blipFill>
        <p:spPr bwMode="auto">
          <a:xfrm>
            <a:off x="214282" y="642918"/>
            <a:ext cx="1857388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cicenter.online/files/uch_group60/uch_pgroup503/uch_uch1955/image/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6048672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Варианты организации паллиативной помощи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gp3tmn.ru/sites/default/files/inline/images/3_1.jpg"/>
          <p:cNvPicPr>
            <a:picLocks noChangeAspect="1" noChangeArrowheads="1"/>
          </p:cNvPicPr>
          <p:nvPr/>
        </p:nvPicPr>
        <p:blipFill>
          <a:blip r:embed="rId2" cstate="print"/>
          <a:srcRect t="9454" b="14913"/>
          <a:stretch>
            <a:fillRect/>
          </a:stretch>
        </p:blipFill>
        <p:spPr bwMode="auto">
          <a:xfrm>
            <a:off x="0" y="1628800"/>
            <a:ext cx="9139431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f.ppt-online.org/files/slide/k/kVL4EolfxYMZnOKeiFBtcu0hbCqjwvW1Tm5U3A/slid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31"/>
            <a:ext cx="9144000" cy="6849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tgbdzm.ru/files/2018-12-28_PP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900igr.net/up/datas/216802/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Особенности паллиативной помощи детям</a:t>
            </a:r>
            <a:endParaRPr lang="ru-RU" sz="3600" b="1" dirty="0"/>
          </a:p>
        </p:txBody>
      </p:sp>
      <p:pic>
        <p:nvPicPr>
          <p:cNvPr id="19460" name="Picture 4" descr="http://900igr.net/up/datas/146431/038.jpg"/>
          <p:cNvPicPr>
            <a:picLocks noChangeAspect="1" noChangeArrowheads="1"/>
          </p:cNvPicPr>
          <p:nvPr/>
        </p:nvPicPr>
        <p:blipFill>
          <a:blip r:embed="rId2" cstate="print"/>
          <a:srcRect l="3538" t="25850" r="7476" b="14301"/>
          <a:stretch>
            <a:fillRect/>
          </a:stretch>
        </p:blipFill>
        <p:spPr bwMode="auto">
          <a:xfrm>
            <a:off x="323528" y="1772816"/>
            <a:ext cx="8136904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67464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2"/>
                </a:solidFill>
              </a:rPr>
              <a:t>БЛАГОДАРЮ </a:t>
            </a:r>
            <a:br>
              <a:rPr lang="ru-RU" sz="6000" b="1" dirty="0" smtClean="0">
                <a:solidFill>
                  <a:schemeClr val="tx2"/>
                </a:solidFill>
              </a:rPr>
            </a:br>
            <a:r>
              <a:rPr lang="ru-RU" sz="6000" b="1" dirty="0" smtClean="0">
                <a:solidFill>
                  <a:schemeClr val="tx2"/>
                </a:solidFill>
              </a:rPr>
              <a:t>ЗА </a:t>
            </a:r>
            <a:br>
              <a:rPr lang="ru-RU" sz="6000" b="1" dirty="0" smtClean="0">
                <a:solidFill>
                  <a:schemeClr val="tx2"/>
                </a:solidFill>
              </a:rPr>
            </a:br>
            <a:r>
              <a:rPr lang="ru-RU" sz="6000" b="1" dirty="0" smtClean="0">
                <a:solidFill>
                  <a:schemeClr val="tx2"/>
                </a:solidFill>
              </a:rPr>
              <a:t>ВНИМАНИЕ</a:t>
            </a:r>
            <a:br>
              <a:rPr lang="ru-RU" sz="6000" b="1" dirty="0" smtClean="0">
                <a:solidFill>
                  <a:schemeClr val="tx2"/>
                </a:solidFill>
              </a:rPr>
            </a:br>
            <a:endParaRPr lang="ru-RU" sz="6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900igr.net/up/datas/190457/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ПЛАН </a:t>
            </a:r>
            <a:r>
              <a:rPr lang="ru-RU" b="1" dirty="0" smtClean="0"/>
              <a:t>ЛЕКЦИИ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1. Задачи паллиативной помощи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2. Цели и принципы паллиативной помощи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3. Принципы и стандарты помощи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4. Паллиативные подходы и методы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5. Формы оказания помощи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6. Варианты организации паллиативной помощи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7. </a:t>
            </a:r>
            <a:r>
              <a:rPr lang="ru-RU" b="1" dirty="0" smtClean="0"/>
              <a:t>Порядок оказания паллиативной помощи в России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8. Дополнительные материалы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99592" y="1340768"/>
            <a:ext cx="7772400" cy="3168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4800" b="1" cap="all" dirty="0" smtClean="0">
                <a:solidFill>
                  <a:schemeClr val="tx2">
                    <a:lumMod val="50000"/>
                  </a:schemeClr>
                </a:solidFill>
              </a:rPr>
              <a:t>Условия оказания и структура системы паллиативной помощи</a:t>
            </a:r>
            <a:endParaRPr kumimoji="0" lang="ru-RU" sz="4800" b="0" i="0" u="none" strike="noStrike" kern="1200" cap="all" spc="0" normalizeH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/>
        </p:nvSpPr>
        <p:spPr>
          <a:xfrm>
            <a:off x="5643570" y="5143512"/>
            <a:ext cx="2880320" cy="9361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Преподаватель: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Мельник О.Н.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www.gbanapa.ru/images/profilaktika/pallitiv0605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Задачи паллиативной помощи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 fontScale="62500" lnSpcReduction="20000"/>
          </a:bodyPr>
          <a:lstStyle/>
          <a:p>
            <a:pPr indent="342900">
              <a:spcAft>
                <a:spcPts val="1200"/>
              </a:spcAft>
              <a:buNone/>
            </a:pPr>
            <a:r>
              <a:rPr lang="ru-RU" dirty="0" smtClean="0"/>
              <a:t>* облегчать боль и другие причиняющие страдание и дискомфорт симптомы;</a:t>
            </a:r>
          </a:p>
          <a:p>
            <a:pPr indent="342900">
              <a:spcAft>
                <a:spcPts val="1200"/>
              </a:spcAft>
              <a:buNone/>
            </a:pPr>
            <a:r>
              <a:rPr lang="ru-RU" dirty="0" smtClean="0"/>
              <a:t>* формировать отношение к умиранию как к естественной фазе жизненного цикла;</a:t>
            </a:r>
          </a:p>
          <a:p>
            <a:pPr indent="342900">
              <a:spcAft>
                <a:spcPts val="1200"/>
              </a:spcAft>
              <a:buNone/>
            </a:pPr>
            <a:r>
              <a:rPr lang="ru-RU" dirty="0" smtClean="0"/>
              <a:t>* оказывать психологическую и духовную помощь пациентам;</a:t>
            </a:r>
          </a:p>
          <a:p>
            <a:pPr indent="342900">
              <a:spcAft>
                <a:spcPts val="1200"/>
              </a:spcAft>
              <a:buNone/>
            </a:pPr>
            <a:r>
              <a:rPr lang="ru-RU" dirty="0" smtClean="0"/>
              <a:t>* обеспечивать максимально активный образ жизни до самой кончины;</a:t>
            </a:r>
          </a:p>
          <a:p>
            <a:pPr indent="342900">
              <a:spcAft>
                <a:spcPts val="1200"/>
              </a:spcAft>
              <a:buNone/>
            </a:pPr>
            <a:r>
              <a:rPr lang="ru-RU" dirty="0" smtClean="0"/>
              <a:t>* поддерживать родных и близких пациента в период болезни, и непосредственно после тяжелой утраты;</a:t>
            </a:r>
          </a:p>
          <a:p>
            <a:pPr indent="342900">
              <a:spcAft>
                <a:spcPts val="1200"/>
              </a:spcAft>
              <a:buNone/>
            </a:pPr>
            <a:r>
              <a:rPr lang="ru-RU" dirty="0" smtClean="0"/>
              <a:t>* использовать комплексный подход для удовлетворения потребностей пациентов и их родственников, в том числе, при необходимости, непосредственно после утраты.</a:t>
            </a:r>
          </a:p>
          <a:p>
            <a:pPr indent="342900">
              <a:spcAft>
                <a:spcPts val="1200"/>
              </a:spcAft>
              <a:buNone/>
            </a:pPr>
            <a:r>
              <a:rPr lang="ru-RU" dirty="0" smtClean="0"/>
              <a:t>* повышать качество жизни в целом, что может положительно повлиять на течение болезни;</a:t>
            </a:r>
          </a:p>
          <a:p>
            <a:pPr indent="342900">
              <a:spcAft>
                <a:spcPts val="1200"/>
              </a:spcAft>
              <a:buNone/>
            </a:pPr>
            <a:r>
              <a:rPr lang="ru-RU" dirty="0" smtClean="0"/>
              <a:t>* проводить исследования с целью поиска более эффективных методов решения выше изложенных задач.</a:t>
            </a:r>
          </a:p>
          <a:p>
            <a:pPr>
              <a:spcAft>
                <a:spcPts val="1200"/>
              </a:spcAft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Виды паллиативной помощи</a:t>
            </a:r>
            <a:endParaRPr lang="ru-RU" sz="4000" b="1" dirty="0">
              <a:solidFill>
                <a:schemeClr val="tx2"/>
              </a:solidFill>
            </a:endParaRPr>
          </a:p>
        </p:txBody>
      </p:sp>
      <p:pic>
        <p:nvPicPr>
          <p:cNvPr id="4" name="Picture 2" descr="http://900igr.net/up/datas/140609/003.jpg"/>
          <p:cNvPicPr>
            <a:picLocks noChangeAspect="1" noChangeArrowheads="1"/>
          </p:cNvPicPr>
          <p:nvPr/>
        </p:nvPicPr>
        <p:blipFill>
          <a:blip r:embed="rId2" cstate="print"/>
          <a:srcRect l="16925" t="22700" r="14563" b="17451"/>
          <a:stretch>
            <a:fillRect/>
          </a:stretch>
        </p:blipFill>
        <p:spPr bwMode="auto">
          <a:xfrm>
            <a:off x="1115616" y="1556792"/>
            <a:ext cx="6696744" cy="4387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slide-share.ru/slide/272955.jpeg"/>
          <p:cNvPicPr>
            <a:picLocks noChangeAspect="1" noChangeArrowheads="1"/>
          </p:cNvPicPr>
          <p:nvPr/>
        </p:nvPicPr>
        <p:blipFill>
          <a:blip r:embed="rId2" cstate="print"/>
          <a:srcRect l="17325" t="17450" r="13776"/>
          <a:stretch>
            <a:fillRect/>
          </a:stretch>
        </p:blipFill>
        <p:spPr bwMode="auto">
          <a:xfrm>
            <a:off x="827584" y="1"/>
            <a:ext cx="76320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cf.ppt-online.org/files1/slide/p/pDJsQum8ntH3Rh4cvz1jW26g0lqNeyIYUL7PSFKxr9/slide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30"/>
            <a:ext cx="9144000" cy="6849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Принципы и стандарты помощи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 fontScale="92500" lnSpcReduction="10000"/>
          </a:bodyPr>
          <a:lstStyle/>
          <a:p>
            <a:pPr indent="342900">
              <a:spcAft>
                <a:spcPts val="1200"/>
              </a:spcAft>
            </a:pPr>
            <a:r>
              <a:rPr lang="ru-RU" b="1" dirty="0" smtClean="0"/>
              <a:t>Автономия и достоинство пациента</a:t>
            </a:r>
            <a:endParaRPr lang="ru-RU" dirty="0" smtClean="0"/>
          </a:p>
          <a:p>
            <a:pPr indent="342900">
              <a:spcAft>
                <a:spcPts val="1200"/>
              </a:spcAft>
            </a:pPr>
            <a:r>
              <a:rPr lang="ru-RU" b="1" dirty="0" smtClean="0"/>
              <a:t>Постоянное взаимодействие с пациентом и его родственниками в процессе планирования и осуществления помощи.</a:t>
            </a:r>
            <a:r>
              <a:rPr lang="ru-RU" dirty="0" smtClean="0"/>
              <a:t> </a:t>
            </a:r>
          </a:p>
          <a:p>
            <a:pPr indent="342900">
              <a:spcAft>
                <a:spcPts val="1200"/>
              </a:spcAft>
            </a:pPr>
            <a:r>
              <a:rPr lang="ru-RU" b="1" dirty="0" smtClean="0"/>
              <a:t>Непрерывность оказания помощи.</a:t>
            </a:r>
            <a:endParaRPr lang="ru-RU" dirty="0" smtClean="0"/>
          </a:p>
          <a:p>
            <a:pPr indent="342900">
              <a:spcAft>
                <a:spcPts val="1200"/>
              </a:spcAft>
            </a:pPr>
            <a:r>
              <a:rPr lang="ru-RU" b="1" dirty="0" smtClean="0"/>
              <a:t>Общение.</a:t>
            </a:r>
            <a:r>
              <a:rPr lang="ru-RU" dirty="0" smtClean="0"/>
              <a:t> </a:t>
            </a:r>
          </a:p>
          <a:p>
            <a:pPr indent="342900">
              <a:spcAft>
                <a:spcPts val="1200"/>
              </a:spcAft>
            </a:pPr>
            <a:r>
              <a:rPr lang="ru-RU" b="1" dirty="0" err="1" smtClean="0"/>
              <a:t>Мультипрофессиональный</a:t>
            </a:r>
            <a:r>
              <a:rPr lang="ru-RU" b="1" dirty="0" smtClean="0"/>
              <a:t> и междисциплинарный подход.</a:t>
            </a:r>
            <a:endParaRPr lang="ru-RU" dirty="0" smtClean="0"/>
          </a:p>
          <a:p>
            <a:pPr indent="342900">
              <a:spcAft>
                <a:spcPts val="1200"/>
              </a:spcAft>
            </a:pPr>
            <a:r>
              <a:rPr lang="ru-RU" b="1" dirty="0" smtClean="0"/>
              <a:t>Поддержка членов семьи больного</a:t>
            </a:r>
            <a:endParaRPr lang="ru-RU" dirty="0" smtClean="0"/>
          </a:p>
          <a:p>
            <a:pPr indent="342900">
              <a:spcAft>
                <a:spcPts val="1200"/>
              </a:spcAft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273</Words>
  <Application>Microsoft Office PowerPoint</Application>
  <PresentationFormat>Экран (4:3)</PresentationFormat>
  <Paragraphs>45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Министерство здравоохранения Омской области БЮДЖЕТНОЕ ПРОФЕССИОНАЛЬНОЕ ОБРАЗОВАТЕЛЬНОЕ УЧРЕЖДЕНИЕ ОМСКОЙ ОБЛАСТИ «МЕДИЦИНСКИЙ КОЛЛЕДЖ» (БПОУ ОО «МК»)  ЦК Сестринское дело</vt:lpstr>
      <vt:lpstr>Слайд 2</vt:lpstr>
      <vt:lpstr>Слайд 3</vt:lpstr>
      <vt:lpstr>Слайд 4</vt:lpstr>
      <vt:lpstr>Задачи паллиативной помощи </vt:lpstr>
      <vt:lpstr>Виды паллиативной помощи</vt:lpstr>
      <vt:lpstr>Слайд 7</vt:lpstr>
      <vt:lpstr>Слайд 8</vt:lpstr>
      <vt:lpstr>Принципы и стандарты помощи</vt:lpstr>
      <vt:lpstr>Слайд 10</vt:lpstr>
      <vt:lpstr>Варианты организации паллиативной помощи </vt:lpstr>
      <vt:lpstr>Слайд 12</vt:lpstr>
      <vt:lpstr>Слайд 13</vt:lpstr>
      <vt:lpstr>Слайд 14</vt:lpstr>
      <vt:lpstr>Особенности паллиативной помощи детям</vt:lpstr>
      <vt:lpstr>БЛАГОДАРЮ  ЗА  ВНИМАНИЕ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SDG</dc:creator>
  <cp:lastModifiedBy>Пользователь Windows</cp:lastModifiedBy>
  <cp:revision>29</cp:revision>
  <dcterms:created xsi:type="dcterms:W3CDTF">2020-01-09T07:19:22Z</dcterms:created>
  <dcterms:modified xsi:type="dcterms:W3CDTF">2020-01-10T17:57:07Z</dcterms:modified>
</cp:coreProperties>
</file>