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272" r:id="rId3"/>
    <p:sldId id="256" r:id="rId4"/>
    <p:sldId id="257" r:id="rId5"/>
    <p:sldId id="270" r:id="rId6"/>
    <p:sldId id="258" r:id="rId7"/>
    <p:sldId id="259" r:id="rId8"/>
    <p:sldId id="262" r:id="rId9"/>
    <p:sldId id="261" r:id="rId10"/>
    <p:sldId id="269" r:id="rId11"/>
    <p:sldId id="263" r:id="rId12"/>
    <p:sldId id="260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2E00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0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C077F-352C-4A51-B912-4A77F1859EFA}" type="datetimeFigureOut">
              <a:rPr lang="ru-RU" smtClean="0"/>
              <a:t>10.01.2020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E95B6-CBC7-4EC4-87B1-7BCC7FEAE6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54922-DA71-404C-A16D-8A5033D65D5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42243/aa2b51003ea5338063d96d38b8a655605311b46e/" TargetMode="External"/><Relationship Id="rId2" Type="http://schemas.openxmlformats.org/officeDocument/2006/relationships/hyperlink" Target="http://www.consultant.ru/document/cons_doc_LAW_32774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ultant.ru/document/cons_doc_LAW_337194/0be58ee7c239ab2c867ae4e44b3251343945e6e9/" TargetMode="External"/><Relationship Id="rId5" Type="http://schemas.openxmlformats.org/officeDocument/2006/relationships/hyperlink" Target="http://www.consultant.ru/document/cons_doc_LAW_327982/" TargetMode="External"/><Relationship Id="rId4" Type="http://schemas.openxmlformats.org/officeDocument/2006/relationships/hyperlink" Target="http://www.consultant.ru/document/cons_doc_LAW_333986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здравоохранения Омской области</a:t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БЮДЖЕТНОЕ ПРОФЕССИОНАЛЬНОЕ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ОБРАЗОВАТЕЛЬНОЕ УЧРЕЖДЕНИЕ ОМСКОЙ ОБЛАСТИ 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МЕДИЦИНСКИЙ КОЛЛЕДЖ»</a:t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БПОУ ОО «МК»)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ЦК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Сестринское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дело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0131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ПМ. 02 Участие в лечебно-диагностическом и реабилитационном процессах</a:t>
            </a:r>
            <a:endParaRPr lang="ru-RU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МДК 02.01 Сестринский уход при различных заболеваниях и состояниях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 6 Паллиативная медицинская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помощь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Лекция </a:t>
            </a: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 Нормативно-правовые аспекты паллиативной медицинской помощи</a:t>
            </a:r>
            <a:endParaRPr lang="ru-RU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пециальность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34.02.01 Сестринское дело (базовая подготовка)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курс на базе среднего общего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курс на базе основного общего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курс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очно-заочная форма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обучения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18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Разработчик преподаватель </a:t>
            </a:r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Мельник О.Н.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Ýìáëåìà ÎÎÌÊ"/>
          <p:cNvPicPr>
            <a:picLocks noChangeAspect="1" noChangeArrowheads="1"/>
          </p:cNvPicPr>
          <p:nvPr/>
        </p:nvPicPr>
        <p:blipFill>
          <a:blip r:embed="rId3" cstate="print"/>
          <a:srcRect l="6849" t="4545" r="4108" b="9089"/>
          <a:stretch>
            <a:fillRect/>
          </a:stretch>
        </p:blipFill>
        <p:spPr bwMode="auto">
          <a:xfrm>
            <a:off x="214282" y="642918"/>
            <a:ext cx="1857388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minjust.consultant.ru/files/14857/preview/20"/>
          <p:cNvPicPr>
            <a:picLocks noChangeAspect="1" noChangeArrowheads="1"/>
          </p:cNvPicPr>
          <p:nvPr/>
        </p:nvPicPr>
        <p:blipFill>
          <a:blip r:embed="rId2" cstate="print"/>
          <a:srcRect l="7087" t="7594" r="4320" b="3859"/>
          <a:stretch>
            <a:fillRect/>
          </a:stretch>
        </p:blipFill>
        <p:spPr bwMode="auto">
          <a:xfrm>
            <a:off x="1763688" y="242865"/>
            <a:ext cx="4680520" cy="66151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660033"/>
                </a:solidFill>
              </a:rPr>
              <a:t>Приказ Минздрава России от 14.04.2015 N 193н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minjust.consultant.ru/files/14857/preview/17"/>
          <p:cNvPicPr>
            <a:picLocks noChangeAspect="1" noChangeArrowheads="1"/>
          </p:cNvPicPr>
          <p:nvPr/>
        </p:nvPicPr>
        <p:blipFill>
          <a:blip r:embed="rId2" cstate="print"/>
          <a:srcRect l="8269" t="4694" r="4320" b="9265"/>
          <a:stretch>
            <a:fillRect/>
          </a:stretch>
        </p:blipFill>
        <p:spPr bwMode="auto">
          <a:xfrm>
            <a:off x="251520" y="620688"/>
            <a:ext cx="4242180" cy="5904656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7667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660033"/>
                </a:solidFill>
              </a:rPr>
              <a:t>Приказ Минздрава России от 14.04.2015 N 193н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>
              <a:solidFill>
                <a:srgbClr val="660033"/>
              </a:solidFill>
            </a:endParaRPr>
          </a:p>
        </p:txBody>
      </p:sp>
      <p:pic>
        <p:nvPicPr>
          <p:cNvPr id="8" name="Picture 2" descr="https://minjust.consultant.ru/files/14857/preview/23"/>
          <p:cNvPicPr>
            <a:picLocks noChangeAspect="1" noChangeArrowheads="1"/>
          </p:cNvPicPr>
          <p:nvPr/>
        </p:nvPicPr>
        <p:blipFill>
          <a:blip r:embed="rId3" cstate="print"/>
          <a:srcRect l="9450" t="4177" r="6683" b="10618"/>
          <a:stretch>
            <a:fillRect/>
          </a:stretch>
        </p:blipFill>
        <p:spPr bwMode="auto">
          <a:xfrm>
            <a:off x="4788024" y="836713"/>
            <a:ext cx="3947020" cy="567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https://cf.ppt-online.org/files/slide/j/JIH1hbVXWOYMncLdurFwGRSj5Ez7fD0vxTa8ml/slide-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4048" cy="6910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6" name="Picture 4" descr="https://ds04.infourok.ru/uploads/ex/01f3/000ee28a-c05deff7/img13.jpg"/>
          <p:cNvPicPr>
            <a:picLocks noChangeAspect="1" noChangeArrowheads="1"/>
          </p:cNvPicPr>
          <p:nvPr/>
        </p:nvPicPr>
        <p:blipFill>
          <a:blip r:embed="rId2" cstate="print"/>
          <a:srcRect r="1963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660033"/>
                </a:solidFill>
              </a:rPr>
              <a:t>БЛАГОДАРЮ </a:t>
            </a:r>
            <a:br>
              <a:rPr lang="ru-RU" sz="5400" b="1" dirty="0" smtClean="0">
                <a:solidFill>
                  <a:srgbClr val="660033"/>
                </a:solidFill>
              </a:rPr>
            </a:br>
            <a:r>
              <a:rPr lang="ru-RU" sz="5400" b="1" dirty="0" smtClean="0">
                <a:solidFill>
                  <a:srgbClr val="660033"/>
                </a:solidFill>
              </a:rPr>
              <a:t>ЗА</a:t>
            </a:r>
            <a:br>
              <a:rPr lang="ru-RU" sz="5400" b="1" dirty="0" smtClean="0">
                <a:solidFill>
                  <a:srgbClr val="660033"/>
                </a:solidFill>
              </a:rPr>
            </a:br>
            <a:r>
              <a:rPr lang="ru-RU" sz="5400" b="1" dirty="0" smtClean="0">
                <a:solidFill>
                  <a:srgbClr val="660033"/>
                </a:solidFill>
              </a:rPr>
              <a:t> ВНИМАНИЕ</a:t>
            </a:r>
            <a:endParaRPr lang="ru-RU" sz="54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ПЛАН </a:t>
            </a:r>
            <a:r>
              <a:rPr lang="ru-RU" b="1" dirty="0" smtClean="0"/>
              <a:t>ЛЕКЦИИ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1. Основные документы, регламентирующие оказание паллиативной помощи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Как получить помощь хосписов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Памятка для пациентов и их родственников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Дополнительные материалы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99592" y="1196752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ru-RU" sz="5400" b="1" dirty="0" smtClean="0">
                <a:solidFill>
                  <a:srgbClr val="2E0017"/>
                </a:solidFill>
              </a:rPr>
              <a:t>Нормативно-правовые аспекты паллиативной медицинской помощи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rgbClr val="2E0017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/>
        </p:nvSpPr>
        <p:spPr>
          <a:xfrm>
            <a:off x="5580112" y="4941168"/>
            <a:ext cx="288032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Преподаватель: 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Мельник О.Н.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660033"/>
                </a:solidFill>
              </a:rPr>
              <a:t>Федеральный закон от 21.11.2011 N 323-ФЗ </a:t>
            </a:r>
            <a:br>
              <a:rPr lang="ru-RU" sz="2800" b="1" dirty="0" smtClean="0">
                <a:solidFill>
                  <a:srgbClr val="660033"/>
                </a:solidFill>
              </a:rPr>
            </a:br>
            <a:r>
              <a:rPr lang="ru-RU" sz="2800" b="1" dirty="0" smtClean="0">
                <a:solidFill>
                  <a:srgbClr val="660033"/>
                </a:solidFill>
              </a:rPr>
              <a:t>"Об основах охраны здоровья граждан в Российской Федерации".</a:t>
            </a:r>
            <a:r>
              <a:rPr lang="ru-RU" sz="2800" dirty="0" smtClean="0">
                <a:solidFill>
                  <a:srgbClr val="660033"/>
                </a:solidFill>
              </a:rPr>
              <a:t/>
            </a:r>
            <a:br>
              <a:rPr lang="ru-RU" sz="2800" dirty="0" smtClean="0">
                <a:solidFill>
                  <a:srgbClr val="660033"/>
                </a:solidFill>
              </a:rPr>
            </a:br>
            <a:endParaRPr lang="ru-RU" sz="2800" dirty="0">
              <a:solidFill>
                <a:srgbClr val="66003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3356992"/>
            <a:ext cx="5626968" cy="230425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ст. 36 Закона N 323-ФЗ</a:t>
            </a:r>
          </a:p>
          <a:p>
            <a:r>
              <a:rPr lang="ru-RU" sz="2800" b="1" dirty="0" smtClean="0"/>
              <a:t>ст. 21 Закона N 323-ФЗ</a:t>
            </a:r>
          </a:p>
          <a:p>
            <a:r>
              <a:rPr lang="ru-RU" sz="2800" b="1" dirty="0" smtClean="0"/>
              <a:t>ст. 80 Закона N 323-ФЗ</a:t>
            </a:r>
          </a:p>
          <a:p>
            <a:pPr>
              <a:buNone/>
            </a:pPr>
            <a:endParaRPr lang="ru-RU" sz="2800" b="1" dirty="0" smtClean="0"/>
          </a:p>
        </p:txBody>
      </p:sp>
      <p:pic>
        <p:nvPicPr>
          <p:cNvPr id="1028" name="Picture 4" descr="https://www.ru-shop.cz/300195-thickbox_default/federalnyj-zakon-ob-osnovakh-okhrany-zdorovya-grazhdan-v-rossijskoj-federacii.jpg"/>
          <p:cNvPicPr>
            <a:picLocks noChangeAspect="1" noChangeArrowheads="1"/>
          </p:cNvPicPr>
          <p:nvPr/>
        </p:nvPicPr>
        <p:blipFill>
          <a:blip r:embed="rId2" cstate="print"/>
          <a:srcRect l="32760" t="23940" r="31961" b="24401"/>
          <a:stretch>
            <a:fillRect/>
          </a:stretch>
        </p:blipFill>
        <p:spPr bwMode="auto">
          <a:xfrm>
            <a:off x="467544" y="1700808"/>
            <a:ext cx="2557162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Статья 36. Паллиативная медицинская помощь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904656"/>
          </a:xfrm>
        </p:spPr>
        <p:txBody>
          <a:bodyPr>
            <a:normAutofit fontScale="40000" lnSpcReduction="20000"/>
          </a:bodyPr>
          <a:lstStyle/>
          <a:p>
            <a:pPr indent="342900">
              <a:spcAft>
                <a:spcPts val="1200"/>
              </a:spcAft>
              <a:buNone/>
            </a:pPr>
            <a:r>
              <a:rPr lang="ru-RU" dirty="0" smtClean="0"/>
              <a:t> </a:t>
            </a:r>
          </a:p>
          <a:p>
            <a:pPr indent="342900">
              <a:spcAft>
                <a:spcPts val="1200"/>
              </a:spcAft>
              <a:buNone/>
            </a:pPr>
            <a:r>
              <a:rPr lang="ru-RU" dirty="0" smtClean="0"/>
              <a:t>1. </a:t>
            </a:r>
            <a:r>
              <a:rPr lang="ru-RU" dirty="0" smtClean="0">
                <a:hlinkClick r:id="rId2"/>
              </a:rPr>
              <a:t>Паллиативная</a:t>
            </a:r>
            <a:r>
              <a:rPr lang="ru-RU" dirty="0" smtClean="0"/>
              <a:t> медицинская помощь представляет собой комплекс мероприятий, включающих медицинские вмешательства, мероприятия психологического характера и уход, осуществляемые в целях улучшения качества жизни неизлечимо больных граждан и направленные на облегчение боли, других тяжелых проявлений заболевания.</a:t>
            </a:r>
          </a:p>
          <a:p>
            <a:pPr indent="342900">
              <a:spcAft>
                <a:spcPts val="1200"/>
              </a:spcAft>
              <a:buNone/>
            </a:pPr>
            <a:r>
              <a:rPr lang="ru-RU" dirty="0" smtClean="0"/>
              <a:t>2. Паллиативная медицинская помощь подразделяется на паллиативную первичную медицинскую помощь, в том числе доврачебную и врачебную, и паллиативную специализированную медицинскую помощь.</a:t>
            </a:r>
          </a:p>
          <a:p>
            <a:pPr indent="342900">
              <a:spcAft>
                <a:spcPts val="1200"/>
              </a:spcAft>
              <a:buNone/>
            </a:pPr>
            <a:r>
              <a:rPr lang="ru-RU" dirty="0" smtClean="0"/>
              <a:t>3. Паллиативная медицинская помощь оказывается в амбулаторных условиях, в том числе на дому, и в условиях дневного стационара, стационарных условиях медицинскими работниками, прошедшими обучение по оказанию такой помощи. Медицинские организации, оказывающие паллиативную медицинскую помощь, осуществляют взаимодействие с родственниками и иными членами семьи пациента или законным представителем пациента, лицами, осуществляющими уход за пациентом, добровольцами (волонтерами), а также организациями социального обслуживания, религиозными организациями, организациями, указанными в </a:t>
            </a:r>
            <a:r>
              <a:rPr lang="ru-RU" dirty="0" smtClean="0">
                <a:hlinkClick r:id="rId3"/>
              </a:rPr>
              <a:t>части 2 статьи 6</a:t>
            </a:r>
            <a:r>
              <a:rPr lang="ru-RU" dirty="0" smtClean="0"/>
              <a:t> настоящего Федерального закона, в том числе в целях предоставления такому пациенту социальных услуг, мер социальной защиты (поддержки) в соответствии с законодательством Российской Федерации, мер психологической поддержки и духовной помощи.</a:t>
            </a:r>
          </a:p>
          <a:p>
            <a:pPr indent="342900">
              <a:spcAft>
                <a:spcPts val="1200"/>
              </a:spcAft>
              <a:buNone/>
            </a:pPr>
            <a:r>
              <a:rPr lang="ru-RU" dirty="0" smtClean="0"/>
              <a:t>4. При оказании паллиативной медицинской помощи пациенту </a:t>
            </a:r>
            <a:r>
              <a:rPr lang="ru-RU" dirty="0" smtClean="0">
                <a:hlinkClick r:id="rId4"/>
              </a:rPr>
              <a:t>предоставляются</a:t>
            </a:r>
            <a:r>
              <a:rPr lang="ru-RU" dirty="0" smtClean="0"/>
              <a:t> для использования на дому медицинские изделия, предназначенные для поддержания функций органов и систем организма человека. </a:t>
            </a:r>
            <a:r>
              <a:rPr lang="ru-RU" dirty="0" smtClean="0">
                <a:hlinkClick r:id="rId5"/>
              </a:rPr>
              <a:t>Перечень</a:t>
            </a:r>
            <a:r>
              <a:rPr lang="ru-RU" dirty="0" smtClean="0"/>
              <a:t> таких медицинских изделий утверждается уполномоченным федеральным органом исполнительной власти.</a:t>
            </a:r>
          </a:p>
          <a:p>
            <a:pPr indent="342900">
              <a:spcAft>
                <a:spcPts val="1200"/>
              </a:spcAft>
              <a:buNone/>
            </a:pPr>
            <a:r>
              <a:rPr lang="ru-RU" dirty="0" smtClean="0"/>
              <a:t>5. </a:t>
            </a:r>
            <a:r>
              <a:rPr lang="ru-RU" dirty="0" smtClean="0">
                <a:hlinkClick r:id="rId2"/>
              </a:rPr>
              <a:t>Положение</a:t>
            </a:r>
            <a:r>
              <a:rPr lang="ru-RU" dirty="0" smtClean="0"/>
              <a:t> об организации оказания паллиативной медицинской помощи, включая </a:t>
            </a:r>
            <a:r>
              <a:rPr lang="ru-RU" dirty="0" smtClean="0">
                <a:hlinkClick r:id="rId2"/>
              </a:rPr>
              <a:t>порядок</a:t>
            </a:r>
            <a:r>
              <a:rPr lang="ru-RU" dirty="0" smtClean="0"/>
              <a:t> взаимодействия медицинских организаций, организаций социального обслуживания и организаций, указанных в </a:t>
            </a:r>
            <a:r>
              <a:rPr lang="ru-RU" dirty="0" smtClean="0">
                <a:hlinkClick r:id="rId3"/>
              </a:rPr>
              <a:t>части 2 статьи 6</a:t>
            </a:r>
            <a:r>
              <a:rPr lang="ru-RU" dirty="0" smtClean="0"/>
              <a:t> настоящего Федерального закона, утверждается уполномоченным федеральным </a:t>
            </a:r>
            <a:r>
              <a:rPr lang="ru-RU" dirty="0" smtClean="0">
                <a:hlinkClick r:id="rId6"/>
              </a:rPr>
              <a:t>органом</a:t>
            </a:r>
            <a:r>
              <a:rPr lang="ru-RU" dirty="0" smtClean="0"/>
              <a:t> исполнительной власти совместно с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социальной защиты населения.</a:t>
            </a:r>
          </a:p>
          <a:p>
            <a:pPr indent="342900">
              <a:spcAft>
                <a:spcPts val="1200"/>
              </a:spcAft>
              <a:buNone/>
            </a:pPr>
            <a:r>
              <a:rPr lang="ru-RU" dirty="0" smtClean="0"/>
              <a:t> </a:t>
            </a:r>
          </a:p>
          <a:p>
            <a:pPr indent="342900">
              <a:spcAft>
                <a:spcPts val="1200"/>
              </a:spcAft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660033"/>
                </a:solidFill>
              </a:rPr>
              <a:t>Приказ Минздрава России от 14.04.2015 N 187н</a:t>
            </a:r>
            <a:endParaRPr lang="ru-RU" sz="3200" dirty="0">
              <a:solidFill>
                <a:srgbClr val="660033"/>
              </a:solidFill>
            </a:endParaRPr>
          </a:p>
        </p:txBody>
      </p:sp>
      <p:pic>
        <p:nvPicPr>
          <p:cNvPr id="15362" name="Picture 2" descr="https://minjust.consultant.ru/files/14536/preview/1"/>
          <p:cNvPicPr>
            <a:picLocks noChangeAspect="1" noChangeArrowheads="1"/>
          </p:cNvPicPr>
          <p:nvPr/>
        </p:nvPicPr>
        <p:blipFill>
          <a:blip r:embed="rId2" cstate="print"/>
          <a:srcRect b="18971"/>
          <a:stretch>
            <a:fillRect/>
          </a:stretch>
        </p:blipFill>
        <p:spPr bwMode="auto">
          <a:xfrm>
            <a:off x="0" y="836712"/>
            <a:ext cx="3896412" cy="4464496"/>
          </a:xfrm>
          <a:prstGeom prst="rect">
            <a:avLst/>
          </a:prstGeom>
          <a:noFill/>
        </p:spPr>
      </p:pic>
      <p:pic>
        <p:nvPicPr>
          <p:cNvPr id="5" name="Picture 2" descr="https://minjust.consultant.ru/files/14536/preview/22"/>
          <p:cNvPicPr>
            <a:picLocks noChangeAspect="1" noChangeArrowheads="1"/>
          </p:cNvPicPr>
          <p:nvPr/>
        </p:nvPicPr>
        <p:blipFill>
          <a:blip r:embed="rId3" cstate="print"/>
          <a:srcRect l="14175" t="24005" r="3139" b="5606"/>
          <a:stretch>
            <a:fillRect/>
          </a:stretch>
        </p:blipFill>
        <p:spPr bwMode="auto">
          <a:xfrm>
            <a:off x="4067944" y="836711"/>
            <a:ext cx="4679187" cy="5632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minjust.consultant.ru/files/14536/preview/10"/>
          <p:cNvPicPr>
            <a:picLocks noChangeAspect="1" noChangeArrowheads="1"/>
          </p:cNvPicPr>
          <p:nvPr/>
        </p:nvPicPr>
        <p:blipFill>
          <a:blip r:embed="rId2" cstate="print"/>
          <a:srcRect l="14175" t="5012" r="4320" b="36514"/>
          <a:stretch>
            <a:fillRect/>
          </a:stretch>
        </p:blipFill>
        <p:spPr bwMode="auto">
          <a:xfrm>
            <a:off x="179512" y="980727"/>
            <a:ext cx="4104456" cy="4163941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660033"/>
                </a:solidFill>
              </a:rPr>
              <a:t>Приказ Минздрава России от 14.04.2015 N 187н</a:t>
            </a:r>
            <a:endParaRPr lang="ru-RU" sz="3200" dirty="0">
              <a:solidFill>
                <a:srgbClr val="660033"/>
              </a:solidFill>
            </a:endParaRPr>
          </a:p>
        </p:txBody>
      </p:sp>
      <p:pic>
        <p:nvPicPr>
          <p:cNvPr id="9" name="Picture 2" descr="https://minjust.consultant.ru/files/14536/preview/9"/>
          <p:cNvPicPr>
            <a:picLocks noChangeAspect="1" noChangeArrowheads="1"/>
          </p:cNvPicPr>
          <p:nvPr/>
        </p:nvPicPr>
        <p:blipFill>
          <a:blip r:embed="rId3" cstate="print"/>
          <a:srcRect l="10032" t="5012" r="2557" b="34843"/>
          <a:stretch>
            <a:fillRect/>
          </a:stretch>
        </p:blipFill>
        <p:spPr bwMode="auto">
          <a:xfrm>
            <a:off x="4283968" y="1772816"/>
            <a:ext cx="4634373" cy="4509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minjust.consultant.ru/files/14536/preview/25"/>
          <p:cNvPicPr>
            <a:picLocks noChangeAspect="1" noChangeArrowheads="1"/>
          </p:cNvPicPr>
          <p:nvPr/>
        </p:nvPicPr>
        <p:blipFill>
          <a:blip r:embed="rId2" cstate="print"/>
          <a:srcRect l="10631" t="5012" r="3139" b="7276"/>
          <a:stretch>
            <a:fillRect/>
          </a:stretch>
        </p:blipFill>
        <p:spPr bwMode="auto">
          <a:xfrm>
            <a:off x="4644008" y="665312"/>
            <a:ext cx="4305393" cy="619268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Приказ Минздрава России от 14.04.2015 N 187н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https://minjust.consultant.ru/files/14536/preview/32"/>
          <p:cNvPicPr>
            <a:picLocks noChangeAspect="1" noChangeArrowheads="1"/>
          </p:cNvPicPr>
          <p:nvPr/>
        </p:nvPicPr>
        <p:blipFill>
          <a:blip r:embed="rId3" cstate="print"/>
          <a:srcRect l="9450" t="4177" r="3139" b="36513"/>
          <a:stretch>
            <a:fillRect/>
          </a:stretch>
        </p:blipFill>
        <p:spPr bwMode="auto">
          <a:xfrm>
            <a:off x="179512" y="980728"/>
            <a:ext cx="4503036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660033"/>
                </a:solidFill>
              </a:rPr>
              <a:t>Приказ Минздрава России от 14.04.2015 N 193н</a:t>
            </a:r>
            <a:endParaRPr lang="ru-RU" sz="3200" dirty="0">
              <a:solidFill>
                <a:srgbClr val="660033"/>
              </a:solidFill>
            </a:endParaRPr>
          </a:p>
        </p:txBody>
      </p:sp>
      <p:pic>
        <p:nvPicPr>
          <p:cNvPr id="8" name="Picture 2" descr="https://minjust.consultant.ru/files/14857/preview/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749" t="3182" b="4540"/>
          <a:stretch>
            <a:fillRect/>
          </a:stretch>
        </p:blipFill>
        <p:spPr bwMode="auto">
          <a:xfrm>
            <a:off x="4283968" y="692695"/>
            <a:ext cx="4104456" cy="5743411"/>
          </a:xfrm>
          <a:prstGeom prst="rect">
            <a:avLst/>
          </a:prstGeom>
          <a:noFill/>
        </p:spPr>
      </p:pic>
      <p:pic>
        <p:nvPicPr>
          <p:cNvPr id="9" name="Picture 2" descr="https://minjust.consultant.ru/files/14857/preview/1"/>
          <p:cNvPicPr>
            <a:picLocks noChangeAspect="1" noChangeArrowheads="1"/>
          </p:cNvPicPr>
          <p:nvPr/>
        </p:nvPicPr>
        <p:blipFill>
          <a:blip r:embed="rId3" cstate="print"/>
          <a:srcRect l="4126" t="4177" r="4919" b="13124"/>
          <a:stretch>
            <a:fillRect/>
          </a:stretch>
        </p:blipFill>
        <p:spPr bwMode="auto">
          <a:xfrm>
            <a:off x="395536" y="764703"/>
            <a:ext cx="3312368" cy="4258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176</Words>
  <Application>Microsoft Office PowerPoint</Application>
  <PresentationFormat>Экран (4:3)</PresentationFormat>
  <Paragraphs>41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Министерство здравоохранения Омской области БЮДЖЕТНОЕ ПРОФЕССИОНАЛЬНОЕ ОБРАЗОВАТЕЛЬНОЕ УЧРЕЖДЕНИЕ ОМСКОЙ ОБЛАСТИ «МЕДИЦИНСКИЙ КОЛЛЕДЖ» (БПОУ ОО «МК»)  ЦК Сестринское дело</vt:lpstr>
      <vt:lpstr>Слайд 2</vt:lpstr>
      <vt:lpstr>Слайд 3</vt:lpstr>
      <vt:lpstr>Федеральный закон от 21.11.2011 N 323-ФЗ  "Об основах охраны здоровья граждан в Российской Федерации". </vt:lpstr>
      <vt:lpstr>Статья 36. Паллиативная медицинская помощь </vt:lpstr>
      <vt:lpstr>Приказ Минздрава России от 14.04.2015 N 187н</vt:lpstr>
      <vt:lpstr>Приказ Минздрава России от 14.04.2015 N 187н</vt:lpstr>
      <vt:lpstr>Слайд 8</vt:lpstr>
      <vt:lpstr>Приказ Минздрава России от 14.04.2015 N 193н</vt:lpstr>
      <vt:lpstr>Приказ Минздрава России от 14.04.2015 N 193н</vt:lpstr>
      <vt:lpstr>Приказ Минздрава России от 14.04.2015 N 193н </vt:lpstr>
      <vt:lpstr>Слайд 12</vt:lpstr>
      <vt:lpstr>Слайд 13</vt:lpstr>
      <vt:lpstr>БЛАГОДАРЮ  ЗА 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SDG</dc:creator>
  <cp:lastModifiedBy>Пользователь Windows</cp:lastModifiedBy>
  <cp:revision>9</cp:revision>
  <dcterms:created xsi:type="dcterms:W3CDTF">2020-01-09T15:59:17Z</dcterms:created>
  <dcterms:modified xsi:type="dcterms:W3CDTF">2020-01-10T18:00:08Z</dcterms:modified>
</cp:coreProperties>
</file>