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5"/>
  </p:notesMasterIdLst>
  <p:sldIdLst>
    <p:sldId id="279" r:id="rId2"/>
    <p:sldId id="278" r:id="rId3"/>
    <p:sldId id="263" r:id="rId4"/>
    <p:sldId id="264" r:id="rId5"/>
    <p:sldId id="256" r:id="rId6"/>
    <p:sldId id="257" r:id="rId7"/>
    <p:sldId id="258" r:id="rId8"/>
    <p:sldId id="259" r:id="rId9"/>
    <p:sldId id="260" r:id="rId10"/>
    <p:sldId id="266" r:id="rId11"/>
    <p:sldId id="270" r:id="rId12"/>
    <p:sldId id="267" r:id="rId13"/>
    <p:sldId id="271" r:id="rId14"/>
    <p:sldId id="269" r:id="rId15"/>
    <p:sldId id="272" r:id="rId16"/>
    <p:sldId id="273" r:id="rId17"/>
    <p:sldId id="268" r:id="rId18"/>
    <p:sldId id="274" r:id="rId19"/>
    <p:sldId id="275" r:id="rId20"/>
    <p:sldId id="261" r:id="rId21"/>
    <p:sldId id="262" r:id="rId22"/>
    <p:sldId id="276" r:id="rId23"/>
    <p:sldId id="265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A3C66"/>
    <a:srgbClr val="66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720" y="-13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CA54C8-4261-4C21-9094-0F4191B03A7E}" type="datetimeFigureOut">
              <a:rPr lang="ru-RU" smtClean="0"/>
              <a:t>11.01.2020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98463A-2F2F-4F09-8195-155E2FC7183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054922-DA71-404C-A16D-8A5033D65D56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11.01.2020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11.01.2020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1.jpeg"/><Relationship Id="rId2" Type="http://schemas.openxmlformats.org/officeDocument/2006/relationships/hyperlink" Target="http://rusmir.in.ua/uploads/posts/2010-04/1271014408_traur_580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helsi.ru/auto_images/15599.jpg" TargetMode="External"/><Relationship Id="rId5" Type="http://schemas.openxmlformats.org/officeDocument/2006/relationships/image" Target="../media/image10.jpeg"/><Relationship Id="rId4" Type="http://schemas.openxmlformats.org/officeDocument/2006/relationships/hyperlink" Target="http://kolheti.com/Georgia_Wars_NoPathThroughFire.files/Georgia_Wars_NoPathThroughFire_178.jpg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bms.24open.ru/images/169356864afcc9451e9b06443340836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hyperlink" Target="http://www.elsoar.com/upload/viewimages/759c8992a8.jp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cs301609.userapi.com/v301609758/e6d/hAp740sStCo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5001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Министерство 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здравоохранения Омской области</a:t>
            </a:r>
            <a:b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БЮДЖЕТНОЕ ПРОФЕССИОНАЛЬНОЕ 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ОБРАЗОВАТЕЛЬНОЕ УЧРЕЖДЕНИЕ ОМСКОЙ ОБЛАСТИ </a:t>
            </a:r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МЕДИЦИНСКИЙ КОЛЛЕДЖ»</a:t>
            </a:r>
            <a:b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БПОУ ОО «МК»)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ЦК </a:t>
            </a:r>
            <a:r>
              <a:rPr lang="ru-RU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Сестринское </a:t>
            </a:r>
            <a: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дело</a:t>
            </a:r>
            <a:endParaRPr lang="ru-RU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Объект 10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501317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spcAft>
                <a:spcPts val="1000"/>
              </a:spcAft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ПМ. 02 Участие в лечебно-диагностическом и реабилитационном процессах</a:t>
            </a:r>
            <a:endParaRPr lang="ru-RU" sz="2400" b="1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МДК 02.01 Сестринский уход при различных заболеваниях и состояниях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Раздел 6 Паллиативная медицинская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помощь</a:t>
            </a:r>
          </a:p>
          <a:p>
            <a:pPr algn="ctr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Aft>
                <a:spcPts val="1000"/>
              </a:spcAft>
              <a:buNone/>
            </a:pPr>
            <a:r>
              <a:rPr lang="ru-RU" sz="2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Лекция 4. Коммуникация с пациентами, родственниками и ближайшим окружением</a:t>
            </a:r>
            <a:endParaRPr lang="ru-RU" sz="2400" b="1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latin typeface="Times New Roman" pitchFamily="18" charset="0"/>
                <a:ea typeface="Times New Roman"/>
                <a:cs typeface="Times New Roman" pitchFamily="18" charset="0"/>
              </a:rPr>
              <a:t>С</a:t>
            </a:r>
            <a:r>
              <a:rPr lang="ru-RU" sz="1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пециальность </a:t>
            </a:r>
            <a:r>
              <a:rPr lang="ru-RU" sz="1800" dirty="0">
                <a:latin typeface="Times New Roman" pitchFamily="18" charset="0"/>
                <a:ea typeface="Times New Roman"/>
                <a:cs typeface="Times New Roman" pitchFamily="18" charset="0"/>
              </a:rPr>
              <a:t>34.02.01 Сестринское дело (базовая подготовка)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2 </a:t>
            </a:r>
            <a:r>
              <a:rPr lang="ru-RU" sz="1800" dirty="0">
                <a:latin typeface="Times New Roman" pitchFamily="18" charset="0"/>
                <a:ea typeface="Times New Roman"/>
                <a:cs typeface="Times New Roman" pitchFamily="18" charset="0"/>
              </a:rPr>
              <a:t>курс на базе среднего общего образования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3 </a:t>
            </a:r>
            <a:r>
              <a:rPr lang="ru-RU" sz="1800" dirty="0">
                <a:latin typeface="Times New Roman" pitchFamily="18" charset="0"/>
                <a:ea typeface="Times New Roman"/>
                <a:cs typeface="Times New Roman" pitchFamily="18" charset="0"/>
              </a:rPr>
              <a:t>курс на базе основного общего образования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3 курс </a:t>
            </a:r>
            <a:r>
              <a:rPr lang="ru-RU" sz="1800" dirty="0">
                <a:latin typeface="Times New Roman" pitchFamily="18" charset="0"/>
                <a:ea typeface="Times New Roman"/>
                <a:cs typeface="Times New Roman" pitchFamily="18" charset="0"/>
              </a:rPr>
              <a:t>очно-заочная форма </a:t>
            </a:r>
            <a:r>
              <a:rPr lang="ru-RU" sz="1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обучения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ru-RU" sz="1800" b="1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indent="0" algn="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0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Разработчик преподаватель </a:t>
            </a:r>
            <a:r>
              <a:rPr lang="ru-RU" sz="20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Мельник О.Н.</a:t>
            </a:r>
            <a:endParaRPr lang="ru-RU" sz="20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9" descr="Ýìáëåìà ÎÎÌÊ"/>
          <p:cNvPicPr>
            <a:picLocks noChangeAspect="1" noChangeArrowheads="1"/>
          </p:cNvPicPr>
          <p:nvPr/>
        </p:nvPicPr>
        <p:blipFill>
          <a:blip r:embed="rId3" cstate="print"/>
          <a:srcRect l="6849" t="4545" r="4108" b="9089"/>
          <a:stretch>
            <a:fillRect/>
          </a:stretch>
        </p:blipFill>
        <p:spPr bwMode="auto">
          <a:xfrm>
            <a:off x="214282" y="642918"/>
            <a:ext cx="1857388" cy="13573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Стадии </a:t>
            </a:r>
            <a:r>
              <a:rPr lang="ru-RU" dirty="0" err="1" smtClean="0"/>
              <a:t>горевания</a:t>
            </a:r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689774"/>
            <a:ext cx="914400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Ужас, эмоциональный ступор, отстраненность от всего происходящего или, наоборот, внутренний взрыв. Мир может казаться нереальным: время в восприятии горюющего может ускоряться или останавливаться, пространство — сужаться.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сознании человека появляется ощущение нереальности происходящего, душевное онемение, бесчувственность,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оглушенность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Притупляется восприятие внешней реальности, и тогда в последующем нередко возникают пробелы в воспоминаниях об этом периоде.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Наиболее выражены следующие черты: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постоянные вздохи, жалобы на потерю силы и истощение, отсутствие аппетита; могут наблюдаться некоторые изменения сознания — легкое чувство нереальности, ощущение увеличения эмоциональной дистанции с другими 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(«как они могут улыбаться, разговаривать, ходить в магазины, когда существует смерть и она так близко»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Обычно комплекс шоковых реакций истолковывается как защитное отрицание факта или значения смерти, предохраняющее горюющего от столкновения с утратой 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сразу во всем объеме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4331" y="1052736"/>
            <a:ext cx="27391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1. Стадия шока.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 txBox="1">
            <a:spLocks/>
          </p:cNvSpPr>
          <p:nvPr/>
        </p:nvSpPr>
        <p:spPr>
          <a:xfrm>
            <a:off x="914400" y="0"/>
            <a:ext cx="8229600" cy="634082"/>
          </a:xfrm>
          <a:prstGeom prst="rect">
            <a:avLst/>
          </a:prstGeom>
        </p:spPr>
        <p:txBody>
          <a:bodyPr vert="horz" rtlCol="0" anchor="ctr">
            <a:normAutofit fontScale="90000"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Стадии </a:t>
            </a:r>
            <a:r>
              <a:rPr kumimoji="0" lang="ru-RU" sz="41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горевания</a:t>
            </a:r>
            <a:endParaRPr kumimoji="0" lang="ru-RU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620688"/>
            <a:ext cx="33957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2. Стадия отрицания</a:t>
            </a:r>
            <a:endParaRPr lang="ru-RU" sz="24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1031790"/>
            <a:ext cx="8496944" cy="517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latin typeface="Calibri" pitchFamily="34" charset="0"/>
                <a:ea typeface="Times New Roman"/>
                <a:cs typeface="Calibri" pitchFamily="34" charset="0"/>
              </a:rPr>
              <a:t>Человек убеждает себя и других в том, что «все еще изменится к лучшему», что «врачи ошиблись», что «он скоро вернется» и т.д.</a:t>
            </a:r>
            <a:endParaRPr lang="ru-RU" sz="1600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latin typeface="Calibri" pitchFamily="34" charset="0"/>
                <a:ea typeface="Times New Roman"/>
                <a:cs typeface="Calibri" pitchFamily="34" charset="0"/>
              </a:rPr>
              <a:t>Характерно не отрицание самого факта потери, но отрицание факта постоянства потери.</a:t>
            </a:r>
            <a:endParaRPr lang="ru-RU" sz="1600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latin typeface="Calibri" pitchFamily="34" charset="0"/>
                <a:ea typeface="Times New Roman"/>
                <a:cs typeface="Calibri" pitchFamily="34" charset="0"/>
              </a:rPr>
              <a:t>В это время человеку бывает трудно удержать свое внимание во внешнем мире, реальность воспринимается как бы через прозрачную пелену, сквозь которую сплошь и рядом пробиваются ощущения присутствия умершего: лицо в толпе, похожее па родного человека, звонок в дверь мелькнет мысль: это он. Такие видения вполне естественны, но пугают, принимаются за признаки надвигающегося безумия.</a:t>
            </a:r>
            <a:endParaRPr lang="ru-RU" sz="1600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latin typeface="Calibri" pitchFamily="34" charset="0"/>
                <a:ea typeface="Times New Roman"/>
                <a:cs typeface="Calibri" pitchFamily="34" charset="0"/>
              </a:rPr>
              <a:t>Сознание не допускает мысли о чьей-то смерти, оно сторонится боли, которая грозит разрушением, и не хочет верить в то, что собственная жизнь теперь тоже должна измениться. В этот период жизнь напоминает дурной сон, и человек отчаянно пытается «проснуться», чтобы убедиться в том, что все осталось как прежде.</a:t>
            </a:r>
            <a:endParaRPr lang="ru-RU" sz="1600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latin typeface="Calibri" pitchFamily="34" charset="0"/>
                <a:ea typeface="Times New Roman"/>
                <a:cs typeface="Calibri" pitchFamily="34" charset="0"/>
              </a:rPr>
              <a:t>Отрицание — это естественный защитный механизм, поддерживающий иллюзию о том, что мир будет меняться, следуя за нашими «да» и «нет», а еще лучше — оставаться неизменным.</a:t>
            </a:r>
            <a:endParaRPr lang="ru-RU" sz="1600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latin typeface="Calibri" pitchFamily="34" charset="0"/>
                <a:ea typeface="Times New Roman"/>
                <a:cs typeface="Calibri" pitchFamily="34" charset="0"/>
              </a:rPr>
              <a:t>Но постепенно сознание начинает принимать реальность потери и ее боль — как будто до того пустое внутреннее пространство начинает заполняться эмоциями.</a:t>
            </a:r>
            <a:endParaRPr lang="ru-RU" sz="1600" dirty="0">
              <a:latin typeface="Calibri" pitchFamily="34" charset="0"/>
              <a:ea typeface="Calibri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 txBox="1">
            <a:spLocks/>
          </p:cNvSpPr>
          <p:nvPr/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rtlCol="0" anchor="ctr">
            <a:normAutofit fontScale="90000"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1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Стадии горевания</a:t>
            </a:r>
            <a:endParaRPr kumimoji="0" lang="ru-RU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34772" y="1052736"/>
            <a:ext cx="32173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3. Стадия агрессии.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1628800"/>
            <a:ext cx="8208912" cy="487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Calibri" pitchFamily="34" charset="0"/>
                <a:ea typeface="Times New Roman"/>
                <a:cs typeface="Calibri" pitchFamily="34" charset="0"/>
              </a:rPr>
              <a:t>Выражается в форме негодования, агрессивности и враждебности по отношению к окружающим, обвинении в смерти близкого человека себя, родных или знакомых, лечившего врача, и др.</a:t>
            </a:r>
            <a:endParaRPr lang="ru-RU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Calibri" pitchFamily="34" charset="0"/>
                <a:ea typeface="Times New Roman"/>
                <a:cs typeface="Calibri" pitchFamily="34" charset="0"/>
              </a:rPr>
              <a:t>Находясь на этой стадии столкновения со смертью, человек может угрожать «виновным» или, наоборот, заниматься самобичеванием, чувствуя свою вину в произошедшем.</a:t>
            </a:r>
            <a:endParaRPr lang="ru-RU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Calibri" pitchFamily="34" charset="0"/>
                <a:ea typeface="Times New Roman"/>
                <a:cs typeface="Calibri" pitchFamily="34" charset="0"/>
              </a:rPr>
              <a:t>Человек, которого постигла утрата, пытается отыскать в событиях, предшествовавших смерти, доказательства, что он не сделал для умершего всего, что мог (не вовремя дал лекарство, отпустил одного, не был рядом и т.д.). Он обвиняет себя в невнимательности и преувеличивает значение своих малейших оплошностей. Чувство вины может отягощаться ситуацией конфликта перед гибелью.</a:t>
            </a:r>
            <a:endParaRPr lang="ru-RU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Calibri" pitchFamily="34" charset="0"/>
                <a:ea typeface="Times New Roman"/>
                <a:cs typeface="Calibri" pitchFamily="34" charset="0"/>
              </a:rPr>
              <a:t>Картину переживаний существенно дополняют реакции клинического спектра.</a:t>
            </a:r>
            <a:endParaRPr lang="ru-RU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dirty="0">
              <a:latin typeface="Calibri" pitchFamily="34" charset="0"/>
              <a:ea typeface="Calibri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 txBox="1">
            <a:spLocks/>
          </p:cNvSpPr>
          <p:nvPr/>
        </p:nvSpPr>
        <p:spPr>
          <a:xfrm>
            <a:off x="467544" y="0"/>
            <a:ext cx="8229600" cy="634082"/>
          </a:xfrm>
          <a:prstGeom prst="rect">
            <a:avLst/>
          </a:prstGeom>
        </p:spPr>
        <p:txBody>
          <a:bodyPr vert="horz" rtlCol="0" anchor="ctr">
            <a:normAutofit fontScale="90000"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Стадии </a:t>
            </a:r>
            <a:r>
              <a:rPr kumimoji="0" lang="ru-RU" sz="41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горевания</a:t>
            </a:r>
            <a:endParaRPr kumimoji="0" lang="ru-RU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476672"/>
            <a:ext cx="32173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3. Стадия агрессии.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908720"/>
            <a:ext cx="8964488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latin typeface="Calibri" pitchFamily="34" charset="0"/>
                <a:ea typeface="Times New Roman"/>
                <a:cs typeface="Calibri" pitchFamily="34" charset="0"/>
              </a:rPr>
              <a:t>Вот некоторые из возможных переживаний данного периода:</a:t>
            </a:r>
            <a:endParaRPr lang="ru-RU" sz="1600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latin typeface="Calibri" pitchFamily="34" charset="0"/>
                <a:ea typeface="Times New Roman"/>
                <a:cs typeface="Calibri" pitchFamily="34" charset="0"/>
              </a:rPr>
              <a:t>Изменения сна </a:t>
            </a:r>
            <a:endParaRPr lang="ru-RU" sz="1600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latin typeface="Calibri" pitchFamily="34" charset="0"/>
                <a:ea typeface="Times New Roman"/>
                <a:cs typeface="Calibri" pitchFamily="34" charset="0"/>
              </a:rPr>
              <a:t>Панический страх </a:t>
            </a:r>
            <a:endParaRPr lang="ru-RU" sz="1600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latin typeface="Calibri" pitchFamily="34" charset="0"/>
                <a:ea typeface="Times New Roman"/>
                <a:cs typeface="Calibri" pitchFamily="34" charset="0"/>
              </a:rPr>
              <a:t>Изменения аппетита, сопровождающиеся значительной потерей или приобретением веса </a:t>
            </a:r>
            <a:endParaRPr lang="ru-RU" sz="1600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latin typeface="Calibri" pitchFamily="34" charset="0"/>
                <a:ea typeface="Times New Roman"/>
                <a:cs typeface="Calibri" pitchFamily="34" charset="0"/>
              </a:rPr>
              <a:t>Периоды необъяснимого плача </a:t>
            </a:r>
            <a:endParaRPr lang="ru-RU" sz="1600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latin typeface="Calibri" pitchFamily="34" charset="0"/>
                <a:ea typeface="Times New Roman"/>
                <a:cs typeface="Calibri" pitchFamily="34" charset="0"/>
              </a:rPr>
              <a:t>Усталость и общая слабость </a:t>
            </a:r>
            <a:endParaRPr lang="ru-RU" sz="1600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latin typeface="Calibri" pitchFamily="34" charset="0"/>
                <a:ea typeface="Times New Roman"/>
                <a:cs typeface="Calibri" pitchFamily="34" charset="0"/>
              </a:rPr>
              <a:t>Мышечный тремор</a:t>
            </a:r>
            <a:endParaRPr lang="ru-RU" sz="1600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latin typeface="Calibri" pitchFamily="34" charset="0"/>
                <a:ea typeface="Times New Roman"/>
                <a:cs typeface="Calibri" pitchFamily="34" charset="0"/>
              </a:rPr>
              <a:t>Резкие смены настроения</a:t>
            </a:r>
            <a:endParaRPr lang="ru-RU" sz="1600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latin typeface="Calibri" pitchFamily="34" charset="0"/>
                <a:ea typeface="Times New Roman"/>
                <a:cs typeface="Calibri" pitchFamily="34" charset="0"/>
              </a:rPr>
              <a:t>Неспособность сосредоточиться и/или вспомнить</a:t>
            </a:r>
            <a:endParaRPr lang="ru-RU" sz="1600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latin typeface="Calibri" pitchFamily="34" charset="0"/>
                <a:ea typeface="Times New Roman"/>
                <a:cs typeface="Calibri" pitchFamily="34" charset="0"/>
              </a:rPr>
              <a:t>Повышенная необходимость говорить об умершем</a:t>
            </a:r>
            <a:endParaRPr lang="ru-RU" sz="1600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latin typeface="Calibri" pitchFamily="34" charset="0"/>
                <a:ea typeface="Times New Roman"/>
                <a:cs typeface="Calibri" pitchFamily="34" charset="0"/>
              </a:rPr>
              <a:t>Сильное желание уединиться</a:t>
            </a:r>
            <a:endParaRPr lang="ru-RU" sz="1600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solidFill>
                  <a:srgbClr val="000000"/>
                </a:solidFill>
                <a:latin typeface="Calibri" pitchFamily="34" charset="0"/>
                <a:ea typeface="Times New Roman"/>
                <a:cs typeface="Calibri" pitchFamily="34" charset="0"/>
              </a:rPr>
              <a:t>Спектр переживаемых в это время эмоций также достаточно широк; человек остро переживает утрату и плохо контролирует себя.</a:t>
            </a:r>
            <a:endParaRPr lang="ru-RU" sz="1600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latin typeface="Calibri" pitchFamily="34" charset="0"/>
                <a:ea typeface="Times New Roman"/>
                <a:cs typeface="Calibri" pitchFamily="34" charset="0"/>
              </a:rPr>
              <a:t>Однако какими непереносимыми не были бы чувства вины, ощущения несправедливости и невозможности дальнейшего существования, все это — естественный процесс переживания утраты.</a:t>
            </a:r>
            <a:endParaRPr lang="ru-RU" sz="1600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latin typeface="Calibri" pitchFamily="34" charset="0"/>
                <a:ea typeface="Times New Roman"/>
                <a:cs typeface="Calibri" pitchFamily="34" charset="0"/>
              </a:rPr>
              <a:t>Когда злость находит свой выход и интенсивность эмоций снижается, наступает следующая стадия.</a:t>
            </a:r>
            <a:endParaRPr lang="ru-RU" sz="1600" dirty="0">
              <a:latin typeface="Calibri" pitchFamily="34" charset="0"/>
              <a:ea typeface="Calibri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 txBox="1">
            <a:spLocks/>
          </p:cNvSpPr>
          <p:nvPr/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rtlCol="0" anchor="ctr">
            <a:normAutofit fontScale="90000"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1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Стадии горевания</a:t>
            </a:r>
            <a:endParaRPr kumimoji="0" lang="ru-RU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836712"/>
            <a:ext cx="34536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4. Стадия депрессии.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1340768"/>
            <a:ext cx="8568952" cy="517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latin typeface="Calibri" pitchFamily="34" charset="0"/>
                <a:ea typeface="Times New Roman"/>
                <a:cs typeface="Calibri" pitchFamily="34" charset="0"/>
              </a:rPr>
              <a:t>Тоски, одиночества, ухода в себя и глубокого погружения в правду потери.</a:t>
            </a:r>
            <a:endParaRPr lang="ru-RU" sz="1600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latin typeface="Calibri" pitchFamily="34" charset="0"/>
                <a:ea typeface="Times New Roman"/>
                <a:cs typeface="Calibri" pitchFamily="34" charset="0"/>
              </a:rPr>
              <a:t>Именно на эту стадию приходится большая часть работы горя, потому что человек, столкнувшийся со смертью, имеет возможность сквозь депрессию и боль искать смысл произошедшего,</a:t>
            </a:r>
            <a:r>
              <a:rPr lang="ru-RU" sz="1600" b="1" dirty="0" smtClean="0">
                <a:latin typeface="Calibri" pitchFamily="34" charset="0"/>
                <a:ea typeface="Times New Roman"/>
                <a:cs typeface="Calibri" pitchFamily="34" charset="0"/>
              </a:rPr>
              <a:t> переосмысливать ценность собственной жизни, постепенно отпускать отношения с умершим, прощая его и себя.</a:t>
            </a:r>
            <a:endParaRPr lang="ru-RU" sz="1600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latin typeface="Calibri" pitchFamily="34" charset="0"/>
                <a:ea typeface="Times New Roman"/>
                <a:cs typeface="Calibri" pitchFamily="34" charset="0"/>
              </a:rPr>
              <a:t>Это период наибольших страданий, острой душевной боли. Появляется множество тяжелых, иногда странных и пугающих чувств и мыслей. Это ощущения пустоты и бессмысленности, отчаяние, чувство </a:t>
            </a:r>
            <a:r>
              <a:rPr lang="ru-RU" sz="1600" dirty="0" err="1" smtClean="0">
                <a:latin typeface="Calibri" pitchFamily="34" charset="0"/>
                <a:ea typeface="Times New Roman"/>
                <a:cs typeface="Calibri" pitchFamily="34" charset="0"/>
              </a:rPr>
              <a:t>брошенности</a:t>
            </a:r>
            <a:r>
              <a:rPr lang="ru-RU" sz="1600" dirty="0" smtClean="0">
                <a:latin typeface="Calibri" pitchFamily="34" charset="0"/>
                <a:ea typeface="Times New Roman"/>
                <a:cs typeface="Calibri" pitchFamily="34" charset="0"/>
              </a:rPr>
              <a:t>, одиночества, злость, вина, страх и тревога, беспомощность. Типичны необыкновенная поглощенность образом умершего и его идеализация — подчеркивание необычайных достоинств, избегание воспоминаний о плохих чертах и поступках.</a:t>
            </a:r>
            <a:endParaRPr lang="ru-RU" sz="1600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latin typeface="Calibri" pitchFamily="34" charset="0"/>
                <a:ea typeface="Times New Roman"/>
                <a:cs typeface="Calibri" pitchFamily="34" charset="0"/>
              </a:rPr>
              <a:t>Память как нарочно прячет все неприятные моменты отношений, воспроизводя лишь самые замечательные, идеализируя ушедшего, усиливая этим болезненные переживания. Часто люди вдруг начинают понимать, как на самом деле они были счастливы и насколько не ценили этого.</a:t>
            </a:r>
            <a:endParaRPr lang="ru-RU" sz="1600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latin typeface="Calibri" pitchFamily="34" charset="0"/>
                <a:ea typeface="Times New Roman"/>
                <a:cs typeface="Calibri" pitchFamily="34" charset="0"/>
              </a:rPr>
              <a:t>Горе накладывает отпечаток и на отношения с окружающими. Здесь может наблюдаться утрата теплоты, раздражительность, желание уединиться.</a:t>
            </a:r>
            <a:endParaRPr lang="ru-RU" sz="1600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sz="1600" dirty="0">
              <a:latin typeface="Calibri" pitchFamily="34" charset="0"/>
              <a:ea typeface="Calibri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 txBox="1">
            <a:spLocks/>
          </p:cNvSpPr>
          <p:nvPr/>
        </p:nvSpPr>
        <p:spPr>
          <a:xfrm>
            <a:off x="467544" y="0"/>
            <a:ext cx="8229600" cy="634082"/>
          </a:xfrm>
          <a:prstGeom prst="rect">
            <a:avLst/>
          </a:prstGeom>
        </p:spPr>
        <p:txBody>
          <a:bodyPr vert="horz" rtlCol="0" anchor="ctr">
            <a:normAutofit fontScale="90000"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Стадии </a:t>
            </a:r>
            <a:r>
              <a:rPr kumimoji="0" lang="ru-RU" sz="41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горевания</a:t>
            </a:r>
            <a:endParaRPr kumimoji="0" lang="ru-RU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476672"/>
            <a:ext cx="34536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4. Стадия депрессии.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819424"/>
            <a:ext cx="8964488" cy="62863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dirty="0" smtClean="0">
                <a:latin typeface="Calibri" pitchFamily="34" charset="0"/>
                <a:ea typeface="Times New Roman"/>
                <a:cs typeface="Calibri" pitchFamily="34" charset="0"/>
              </a:rPr>
              <a:t>Изменяется повседневная деятельность.</a:t>
            </a:r>
            <a:r>
              <a:rPr lang="ru-RU" sz="1400" dirty="0" smtClean="0">
                <a:latin typeface="Calibri" pitchFamily="34" charset="0"/>
                <a:ea typeface="Times New Roman"/>
                <a:cs typeface="Calibri" pitchFamily="34" charset="0"/>
              </a:rPr>
              <a:t> Человеку трудно бывает сконцентрироваться на том, что он делает, трудно довести дело до конца, а сложно организованная деятельность может на какое-то время стать и вовсе недоступной. Порой возникает бессознательное отождествление с умершим, проявляющееся в невольном подражании его походке, жестам, мимике.</a:t>
            </a:r>
            <a:endParaRPr lang="ru-RU" sz="1100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latin typeface="Calibri" pitchFamily="34" charset="0"/>
                <a:ea typeface="Times New Roman"/>
                <a:cs typeface="Calibri" pitchFamily="34" charset="0"/>
              </a:rPr>
              <a:t>В фазе острого горя скорбящий обнаруживает, что тысячи и тысячи мелочей связаны в его жизни с умершим («он купил эту книгу», «ему нравился этот вид из окна», «мы вместе смотрели этот фильм») и каждая из них увлекает его сознание в «</a:t>
            </a:r>
            <a:r>
              <a:rPr lang="ru-RU" sz="1400" dirty="0" err="1" smtClean="0">
                <a:latin typeface="Calibri" pitchFamily="34" charset="0"/>
                <a:ea typeface="Times New Roman"/>
                <a:cs typeface="Calibri" pitchFamily="34" charset="0"/>
              </a:rPr>
              <a:t>там-и-тогда</a:t>
            </a:r>
            <a:r>
              <a:rPr lang="ru-RU" sz="1400" dirty="0" smtClean="0">
                <a:latin typeface="Calibri" pitchFamily="34" charset="0"/>
                <a:ea typeface="Times New Roman"/>
                <a:cs typeface="Calibri" pitchFamily="34" charset="0"/>
              </a:rPr>
              <a:t>», </a:t>
            </a:r>
            <a:r>
              <a:rPr lang="ru-RU" sz="1400" dirty="0" err="1" smtClean="0">
                <a:latin typeface="Calibri" pitchFamily="34" charset="0"/>
                <a:ea typeface="Times New Roman"/>
                <a:cs typeface="Calibri" pitchFamily="34" charset="0"/>
              </a:rPr>
              <a:t>в</a:t>
            </a:r>
            <a:r>
              <a:rPr lang="ru-RU" sz="1400" dirty="0" smtClean="0">
                <a:latin typeface="Calibri" pitchFamily="34" charset="0"/>
                <a:ea typeface="Times New Roman"/>
                <a:cs typeface="Calibri" pitchFamily="34" charset="0"/>
              </a:rPr>
              <a:t> глубину потока минувшего, и ему </a:t>
            </a:r>
            <a:r>
              <a:rPr lang="ru-RU" sz="1400" b="1" dirty="0" smtClean="0">
                <a:latin typeface="Calibri" pitchFamily="34" charset="0"/>
                <a:ea typeface="Times New Roman"/>
                <a:cs typeface="Calibri" pitchFamily="34" charset="0"/>
              </a:rPr>
              <a:t>приходится пройти через боль, чтобы вернуться на поверхность</a:t>
            </a:r>
            <a:r>
              <a:rPr lang="ru-RU" sz="1400" dirty="0" smtClean="0">
                <a:latin typeface="Calibri" pitchFamily="34" charset="0"/>
                <a:ea typeface="Times New Roman"/>
                <a:cs typeface="Calibri" pitchFamily="34" charset="0"/>
              </a:rPr>
              <a:t> .</a:t>
            </a:r>
            <a:endParaRPr lang="ru-RU" sz="1100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latin typeface="Calibri" pitchFamily="34" charset="0"/>
                <a:ea typeface="Times New Roman"/>
                <a:cs typeface="Calibri" pitchFamily="34" charset="0"/>
              </a:rPr>
              <a:t>Это чрезвычайно важный момент в продуктивном переживании горя.</a:t>
            </a:r>
            <a:endParaRPr lang="ru-RU" sz="1100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latin typeface="Calibri" pitchFamily="34" charset="0"/>
                <a:ea typeface="Times New Roman"/>
                <a:cs typeface="Calibri" pitchFamily="34" charset="0"/>
              </a:rPr>
              <a:t>Наше восприятие другого человека</a:t>
            </a:r>
            <a:r>
              <a:rPr lang="ru-RU" sz="1400" dirty="0" smtClean="0">
                <a:solidFill>
                  <a:srgbClr val="000000"/>
                </a:solidFill>
                <a:latin typeface="Calibri" pitchFamily="34" charset="0"/>
                <a:ea typeface="Times New Roman"/>
                <a:cs typeface="Calibri" pitchFamily="34" charset="0"/>
              </a:rPr>
              <a:t>, в особенности близкого, с которым нас соединяли многие жизненные связи, его образ, пропитано незавершенными совместными делами, нереализованными замыслами, </a:t>
            </a:r>
            <a:r>
              <a:rPr lang="ru-RU" sz="1400" dirty="0" err="1" smtClean="0">
                <a:solidFill>
                  <a:srgbClr val="000000"/>
                </a:solidFill>
                <a:latin typeface="Calibri" pitchFamily="34" charset="0"/>
                <a:ea typeface="Times New Roman"/>
                <a:cs typeface="Calibri" pitchFamily="34" charset="0"/>
              </a:rPr>
              <a:t>непрощенными</a:t>
            </a:r>
            <a:r>
              <a:rPr lang="ru-RU" sz="1400" dirty="0" smtClean="0">
                <a:solidFill>
                  <a:srgbClr val="000000"/>
                </a:solidFill>
                <a:latin typeface="Calibri" pitchFamily="34" charset="0"/>
                <a:ea typeface="Times New Roman"/>
                <a:cs typeface="Calibri" pitchFamily="34" charset="0"/>
              </a:rPr>
              <a:t> обидами, невыполненными обещаниями.</a:t>
            </a:r>
            <a:endParaRPr lang="ru-RU" sz="1100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Calibri" pitchFamily="34" charset="0"/>
                <a:ea typeface="Times New Roman"/>
                <a:cs typeface="Calibri" pitchFamily="34" charset="0"/>
              </a:rPr>
              <a:t>В работе с этими связующими ниточками и заложен смысл работы горя по перестройке отношения к умершему.</a:t>
            </a:r>
            <a:endParaRPr lang="ru-RU" sz="1100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Calibri" pitchFamily="34" charset="0"/>
                <a:ea typeface="Times New Roman"/>
                <a:cs typeface="Calibri" pitchFamily="34" charset="0"/>
              </a:rPr>
              <a:t>Как это ни парадоксально, боль вызывается самим горюющим: феноменологически в приступе острого горя не умерший уходит от нас, а мы сами уходим от него, отрываемся от него или отталкиваем его от себя.</a:t>
            </a:r>
            <a:endParaRPr lang="ru-RU" sz="1100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Calibri" pitchFamily="34" charset="0"/>
                <a:ea typeface="Times New Roman"/>
                <a:cs typeface="Calibri" pitchFamily="34" charset="0"/>
              </a:rPr>
              <a:t>И вот этот, своими руками производимый отрыв, этот собственный уход, это изгнание любимого: «Уходи, я хочу избавиться от тебя...» и наблюдение за тем, как его образ действительно отдаляется, претворяется и исчезает, и вызывают, собственно, душевную боль.</a:t>
            </a:r>
            <a:endParaRPr lang="ru-RU" sz="1100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rgbClr val="000000"/>
                </a:solidFill>
                <a:latin typeface="Calibri" pitchFamily="34" charset="0"/>
                <a:ea typeface="Times New Roman"/>
                <a:cs typeface="Calibri" pitchFamily="34" charset="0"/>
              </a:rPr>
              <a:t>Боль острого горя — это боль не только распада, разрушения и отмирания, но и боль рождения нового. Бывшее раздвоенным бытие соединяется здесь памятью, восстанавливается связь времен, и постепенно исчезает боль</a:t>
            </a:r>
            <a:r>
              <a:rPr lang="ru-RU" sz="1400" dirty="0" smtClean="0">
                <a:solidFill>
                  <a:srgbClr val="000000"/>
                </a:solidFill>
                <a:latin typeface="Calibri" pitchFamily="34" charset="0"/>
                <a:ea typeface="Times New Roman"/>
                <a:cs typeface="Calibri" pitchFamily="34" charset="0"/>
              </a:rPr>
              <a:t> </a:t>
            </a:r>
            <a:endParaRPr lang="ru-RU" sz="1100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Calibri" pitchFamily="34" charset="0"/>
                <a:ea typeface="Times New Roman"/>
                <a:cs typeface="Calibri" pitchFamily="34" charset="0"/>
              </a:rPr>
              <a:t>Предыдущие стадии были связаны с сопротивлением смерти, а сопутствующие им эмоции носили, в основном, разрушительный характер.</a:t>
            </a:r>
            <a:endParaRPr lang="ru-RU" sz="1100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rgbClr val="000000"/>
                </a:solidFill>
                <a:latin typeface="Calibri" pitchFamily="34" charset="0"/>
                <a:ea typeface="Times New Roman"/>
                <a:cs typeface="Calibri" pitchFamily="34" charset="0"/>
              </a:rPr>
              <a:t> </a:t>
            </a:r>
            <a:endParaRPr lang="ru-RU" sz="1100" dirty="0">
              <a:latin typeface="Calibri" pitchFamily="34" charset="0"/>
              <a:ea typeface="Calibri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 txBox="1">
            <a:spLocks/>
          </p:cNvSpPr>
          <p:nvPr/>
        </p:nvSpPr>
        <p:spPr>
          <a:xfrm>
            <a:off x="539552" y="188640"/>
            <a:ext cx="8229600" cy="634082"/>
          </a:xfrm>
          <a:prstGeom prst="rect">
            <a:avLst/>
          </a:prstGeom>
        </p:spPr>
        <p:txBody>
          <a:bodyPr vert="horz" rtlCol="0" anchor="ctr">
            <a:normAutofit fontScale="90000"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Стадии </a:t>
            </a:r>
            <a:r>
              <a:rPr kumimoji="0" lang="ru-RU" sz="41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горевания</a:t>
            </a:r>
            <a:endParaRPr kumimoji="0" lang="ru-RU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620688"/>
            <a:ext cx="33073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5. Стадия принятия.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1124744"/>
            <a:ext cx="8712968" cy="3582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latin typeface="Calibri" pitchFamily="34" charset="0"/>
                <a:ea typeface="Times New Roman"/>
                <a:cs typeface="Calibri" pitchFamily="34" charset="0"/>
              </a:rPr>
              <a:t>5.1.Стадия остаточных толчков и реорганизации.</a:t>
            </a:r>
            <a:endParaRPr lang="ru-RU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Calibri" pitchFamily="34" charset="0"/>
                <a:ea typeface="Times New Roman"/>
                <a:cs typeface="Calibri" pitchFamily="34" charset="0"/>
              </a:rPr>
              <a:t>На этой фазе жизнь входит в свою колею, восстанавливаются сон, аппетит, профессиональная деятельность, умерший перестает быть главным </a:t>
            </a:r>
            <a:r>
              <a:rPr lang="ru-RU" dirty="0" err="1" smtClean="0">
                <a:latin typeface="Calibri" pitchFamily="34" charset="0"/>
                <a:ea typeface="Times New Roman"/>
                <a:cs typeface="Calibri" pitchFamily="34" charset="0"/>
              </a:rPr>
              <a:t>средоточением</a:t>
            </a:r>
            <a:r>
              <a:rPr lang="ru-RU" dirty="0" smtClean="0">
                <a:latin typeface="Calibri" pitchFamily="34" charset="0"/>
                <a:ea typeface="Times New Roman"/>
                <a:cs typeface="Calibri" pitchFamily="34" charset="0"/>
              </a:rPr>
              <a:t> жизни.</a:t>
            </a:r>
            <a:endParaRPr lang="ru-RU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r>
              <a:rPr lang="ru-RU" dirty="0" smtClean="0">
                <a:latin typeface="Calibri" pitchFamily="34" charset="0"/>
                <a:ea typeface="Times New Roman"/>
                <a:cs typeface="Calibri" pitchFamily="34" charset="0"/>
              </a:rPr>
              <a:t>Переживание горя теперь протекает в виде сначала частых, а потом все более редких отдельных толчков, какие бывают после основного землетрясения. Такие остаточные приступы горя могут быть столь же острыми, как и в предыдущей фазе, а на фоне нормального существования субъективно восприниматься как еще более острые. Поводом для них чаше него служат какие-то даты, традиционные события («Новый год впервые без него», «весна впервые без пего», «день рождения») или события повседневной жизни («обидели, некому пожаловаться», «на его имя пришло письмо»).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7208" y="4797152"/>
            <a:ext cx="8916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b="1" dirty="0" smtClean="0">
                <a:latin typeface="Calibri" pitchFamily="34" charset="0"/>
                <a:ea typeface="Times New Roman"/>
                <a:cs typeface="Calibri" pitchFamily="34" charset="0"/>
              </a:rPr>
              <a:t>Постепенно появляется все больше воспоминаний, освобожденных от боли, чувства вины, обиды, </a:t>
            </a:r>
            <a:r>
              <a:rPr lang="ru-RU" b="1" dirty="0" err="1" smtClean="0">
                <a:latin typeface="Calibri" pitchFamily="34" charset="0"/>
                <a:ea typeface="Times New Roman"/>
                <a:cs typeface="Calibri" pitchFamily="34" charset="0"/>
              </a:rPr>
              <a:t>оставленности</a:t>
            </a:r>
            <a:r>
              <a:rPr lang="ru-RU" b="1" dirty="0" smtClean="0">
                <a:latin typeface="Calibri" pitchFamily="34" charset="0"/>
                <a:ea typeface="Times New Roman"/>
                <a:cs typeface="Calibri" pitchFamily="34" charset="0"/>
              </a:rPr>
              <a:t>.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 txBox="1">
            <a:spLocks/>
          </p:cNvSpPr>
          <p:nvPr/>
        </p:nvSpPr>
        <p:spPr>
          <a:xfrm>
            <a:off x="539552" y="188640"/>
            <a:ext cx="8229600" cy="634082"/>
          </a:xfrm>
          <a:prstGeom prst="rect">
            <a:avLst/>
          </a:prstGeom>
        </p:spPr>
        <p:txBody>
          <a:bodyPr vert="horz" rtlCol="0" anchor="ctr">
            <a:normAutofit fontScale="90000"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Стадии </a:t>
            </a:r>
            <a:r>
              <a:rPr kumimoji="0" lang="ru-RU" sz="41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горевания</a:t>
            </a:r>
            <a:endParaRPr kumimoji="0" lang="ru-RU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620688"/>
            <a:ext cx="33073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5. Стадия принятия.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1268760"/>
            <a:ext cx="8684204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latin typeface="Calibri" pitchFamily="34" charset="0"/>
                <a:ea typeface="Times New Roman"/>
                <a:cs typeface="Calibri" pitchFamily="34" charset="0"/>
              </a:rPr>
              <a:t>5.2.Стадия «завершения».</a:t>
            </a:r>
            <a:endParaRPr lang="ru-RU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Calibri" pitchFamily="34" charset="0"/>
                <a:ea typeface="Times New Roman"/>
                <a:cs typeface="Calibri" pitchFamily="34" charset="0"/>
              </a:rPr>
              <a:t>Описываемое нами нормальное переживание горя приблизительно через год вступает в свою последнюю фазу. Здесь горюющему приходится порой преодолевать некоторые культурные барьеры, затрудняющие акт завершения (например, представление о том, что длительность скорби является мерой любви к умершему).</a:t>
            </a:r>
            <a:endParaRPr lang="ru-RU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Calibri" pitchFamily="34" charset="0"/>
                <a:ea typeface="Times New Roman"/>
                <a:cs typeface="Calibri" pitchFamily="34" charset="0"/>
              </a:rPr>
              <a:t>Смысл и задача работы горя в этой фазе состоит в том, чтобы образ умершего занял свое постоянное место в семейной</a:t>
            </a:r>
            <a:r>
              <a:rPr lang="ru-RU" dirty="0" smtClean="0">
                <a:solidFill>
                  <a:srgbClr val="000000"/>
                </a:solidFill>
                <a:latin typeface="Calibri" pitchFamily="34" charset="0"/>
                <a:ea typeface="Times New Roman"/>
                <a:cs typeface="Calibri" pitchFamily="34" charset="0"/>
              </a:rPr>
              <a:t> и личной истории, семейной и личной памяти горюющего, как светлый образ, вызывающий лишь светлую грусть.</a:t>
            </a:r>
            <a:endParaRPr lang="ru-RU" dirty="0">
              <a:latin typeface="Calibri" pitchFamily="34" charset="0"/>
              <a:ea typeface="Calibri"/>
              <a:cs typeface="Calibri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4077072"/>
            <a:ext cx="8640960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Calibri" pitchFamily="34" charset="0"/>
                <a:ea typeface="Times New Roman"/>
                <a:cs typeface="Calibri" pitchFamily="34" charset="0"/>
              </a:rPr>
              <a:t>Продолжительность реакции горя, очевидно, определяется тем, насколько успешно человек осуществляет работу горя, то есть, выходит из состояния крайней зависимости от умершего, вновь приспосабливается к окружающему, в котором потерянного лица больше нет, и формирует новые отношения.</a:t>
            </a:r>
            <a:endParaRPr lang="ru-RU" dirty="0">
              <a:latin typeface="Calibri" pitchFamily="34" charset="0"/>
              <a:ea typeface="Calibri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www.b17.ru/foto/uploaded/upl_1522663258_76491.jpg"/>
          <p:cNvPicPr/>
          <p:nvPr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1547664" y="260648"/>
            <a:ext cx="6408712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332656"/>
            <a:ext cx="8640959" cy="6073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000000"/>
                </a:solidFill>
                <a:latin typeface="Calibri" pitchFamily="34" charset="0"/>
                <a:ea typeface="Times New Roman"/>
                <a:cs typeface="Calibri" pitchFamily="34" charset="0"/>
              </a:rPr>
              <a:t>Задачи работы горя. </a:t>
            </a:r>
            <a:endParaRPr lang="ru-RU" sz="2800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Calibri" pitchFamily="34" charset="0"/>
                <a:ea typeface="Times New Roman"/>
                <a:cs typeface="Calibri" pitchFamily="34" charset="0"/>
              </a:rPr>
              <a:t>Проходя по определенным стадиям переживания, </a:t>
            </a:r>
            <a:r>
              <a:rPr lang="ru-RU" b="1" dirty="0" err="1" smtClean="0">
                <a:solidFill>
                  <a:srgbClr val="000000"/>
                </a:solidFill>
                <a:latin typeface="Calibri" pitchFamily="34" charset="0"/>
                <a:ea typeface="Times New Roman"/>
                <a:cs typeface="Calibri" pitchFamily="34" charset="0"/>
              </a:rPr>
              <a:t>горевание</a:t>
            </a:r>
            <a:r>
              <a:rPr lang="ru-RU" b="1" dirty="0" smtClean="0">
                <a:solidFill>
                  <a:srgbClr val="000000"/>
                </a:solidFill>
                <a:latin typeface="Calibri" pitchFamily="34" charset="0"/>
                <a:ea typeface="Times New Roman"/>
                <a:cs typeface="Calibri" pitchFamily="34" charset="0"/>
              </a:rPr>
              <a:t> выполняет ряд задач (по Г. </a:t>
            </a:r>
            <a:r>
              <a:rPr lang="ru-RU" b="1" dirty="0" err="1" smtClean="0">
                <a:solidFill>
                  <a:srgbClr val="000000"/>
                </a:solidFill>
                <a:latin typeface="Calibri" pitchFamily="34" charset="0"/>
                <a:ea typeface="Times New Roman"/>
                <a:cs typeface="Calibri" pitchFamily="34" charset="0"/>
              </a:rPr>
              <a:t>Уайтеду</a:t>
            </a:r>
            <a:r>
              <a:rPr lang="ru-RU" b="1" dirty="0" smtClean="0">
                <a:solidFill>
                  <a:srgbClr val="000000"/>
                </a:solidFill>
                <a:latin typeface="Calibri" pitchFamily="34" charset="0"/>
                <a:ea typeface="Times New Roman"/>
                <a:cs typeface="Calibri" pitchFamily="34" charset="0"/>
              </a:rPr>
              <a:t>):</a:t>
            </a:r>
            <a:endParaRPr lang="ru-RU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Calibri" pitchFamily="34" charset="0"/>
                <a:ea typeface="Times New Roman"/>
                <a:cs typeface="Calibri" pitchFamily="34" charset="0"/>
              </a:rPr>
              <a:t>1.</a:t>
            </a:r>
            <a:r>
              <a:rPr lang="ru-RU" b="1" dirty="0" smtClean="0">
                <a:latin typeface="Calibri" pitchFamily="34" charset="0"/>
                <a:ea typeface="Times New Roman"/>
                <a:cs typeface="Calibri" pitchFamily="34" charset="0"/>
              </a:rPr>
              <a:t>Принять реальность потери</a:t>
            </a:r>
            <a:r>
              <a:rPr lang="ru-RU" dirty="0" smtClean="0">
                <a:latin typeface="Calibri" pitchFamily="34" charset="0"/>
                <a:ea typeface="Times New Roman"/>
                <a:cs typeface="Calibri" pitchFamily="34" charset="0"/>
              </a:rPr>
              <a:t>, Причем не только разумом, но и чувствами.</a:t>
            </a:r>
            <a:endParaRPr lang="ru-RU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latin typeface="Calibri" pitchFamily="34" charset="0"/>
                <a:ea typeface="Times New Roman"/>
                <a:cs typeface="Calibri" pitchFamily="34" charset="0"/>
              </a:rPr>
              <a:t>2.Пережить боль потери. </a:t>
            </a:r>
            <a:r>
              <a:rPr lang="ru-RU" dirty="0" smtClean="0">
                <a:latin typeface="Calibri" pitchFamily="34" charset="0"/>
                <a:ea typeface="Times New Roman"/>
                <a:cs typeface="Calibri" pitchFamily="34" charset="0"/>
              </a:rPr>
              <a:t>Боль высвобождается только через боль, а это значит, что не пережитая боль потери рано или поздно все равно проявится в каких-либо симптомах, в частности в психосоматических.</a:t>
            </a:r>
            <a:endParaRPr lang="ru-RU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latin typeface="Calibri" pitchFamily="34" charset="0"/>
                <a:ea typeface="Times New Roman"/>
                <a:cs typeface="Calibri" pitchFamily="34" charset="0"/>
              </a:rPr>
              <a:t>3.Создать новую идентичность</a:t>
            </a:r>
            <a:r>
              <a:rPr lang="ru-RU" dirty="0" smtClean="0">
                <a:latin typeface="Calibri" pitchFamily="34" charset="0"/>
                <a:ea typeface="Times New Roman"/>
                <a:cs typeface="Calibri" pitchFamily="34" charset="0"/>
              </a:rPr>
              <a:t>, то есть </a:t>
            </a:r>
            <a:r>
              <a:rPr lang="ru-RU" b="1" dirty="0" smtClean="0">
                <a:latin typeface="Calibri" pitchFamily="34" charset="0"/>
                <a:ea typeface="Times New Roman"/>
                <a:cs typeface="Calibri" pitchFamily="34" charset="0"/>
              </a:rPr>
              <a:t>найти свое место в мире, в котором уже есть потери.</a:t>
            </a:r>
            <a:r>
              <a:rPr lang="ru-RU" dirty="0" smtClean="0">
                <a:latin typeface="Calibri" pitchFamily="34" charset="0"/>
                <a:ea typeface="Times New Roman"/>
                <a:cs typeface="Calibri" pitchFamily="34" charset="0"/>
              </a:rPr>
              <a:t> Это значит, что человек должен пересмотреть свои взаимоотношения с умершим, найти для них новую форму и новое место внутри себя.</a:t>
            </a:r>
            <a:endParaRPr lang="ru-RU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Calibri" pitchFamily="34" charset="0"/>
                <a:ea typeface="Times New Roman"/>
                <a:cs typeface="Calibri" pitchFamily="34" charset="0"/>
              </a:rPr>
              <a:t>4.</a:t>
            </a:r>
            <a:r>
              <a:rPr lang="ru-RU" b="1" dirty="0" smtClean="0">
                <a:latin typeface="Calibri" pitchFamily="34" charset="0"/>
                <a:ea typeface="Times New Roman"/>
                <a:cs typeface="Calibri" pitchFamily="34" charset="0"/>
              </a:rPr>
              <a:t>Перенести энергию с потери на другие аспекты жизни.</a:t>
            </a:r>
            <a:r>
              <a:rPr lang="ru-RU" dirty="0" smtClean="0">
                <a:latin typeface="Calibri" pitchFamily="34" charset="0"/>
                <a:ea typeface="Times New Roman"/>
                <a:cs typeface="Calibri" pitchFamily="34" charset="0"/>
              </a:rPr>
              <a:t> Во время </a:t>
            </a:r>
            <a:r>
              <a:rPr lang="ru-RU" dirty="0" err="1" smtClean="0">
                <a:latin typeface="Calibri" pitchFamily="34" charset="0"/>
                <a:ea typeface="Times New Roman"/>
                <a:cs typeface="Calibri" pitchFamily="34" charset="0"/>
              </a:rPr>
              <a:t>горевания</a:t>
            </a:r>
            <a:r>
              <a:rPr lang="ru-RU" dirty="0" smtClean="0">
                <a:latin typeface="Calibri" pitchFamily="34" charset="0"/>
                <a:ea typeface="Times New Roman"/>
                <a:cs typeface="Calibri" pitchFamily="34" charset="0"/>
              </a:rPr>
              <a:t> человек поглощен умершим: ему кажется, что забыть о нем или перестать скорбеть равносильно предательству, На самом деле возможность отпустить свое горе дарует человеку чувство обновления, духовного преображения, переживание связи с собственной жизнью.</a:t>
            </a:r>
            <a:endParaRPr lang="ru-RU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Calibri" pitchFamily="34" charset="0"/>
                <a:ea typeface="Times New Roman"/>
                <a:cs typeface="Calibri" pitchFamily="34" charset="0"/>
              </a:rPr>
              <a:t>Человек должен принять боль утраты. Он должен пересмотреть свои взаимоотношения с умершим и признать изменения своих собственных эмоциональных реакций.</a:t>
            </a:r>
            <a:endParaRPr lang="ru-RU" dirty="0">
              <a:latin typeface="Calibri" pitchFamily="34" charset="0"/>
              <a:ea typeface="Calibri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32656"/>
            <a:ext cx="8363272" cy="6120680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1200"/>
              </a:spcAft>
              <a:buNone/>
            </a:pPr>
            <a:r>
              <a:rPr lang="ru-RU" b="1" dirty="0" smtClean="0"/>
              <a:t>ПЛАН </a:t>
            </a:r>
            <a:r>
              <a:rPr lang="ru-RU" b="1" dirty="0" smtClean="0"/>
              <a:t>ЛЕКЦИИ</a:t>
            </a:r>
          </a:p>
          <a:p>
            <a:pPr>
              <a:spcAft>
                <a:spcPts val="1200"/>
              </a:spcAft>
              <a:buNone/>
            </a:pPr>
            <a:endParaRPr lang="ru-RU" dirty="0" smtClean="0"/>
          </a:p>
          <a:p>
            <a:pPr>
              <a:spcAft>
                <a:spcPts val="1200"/>
              </a:spcAft>
              <a:buNone/>
            </a:pPr>
            <a:r>
              <a:rPr lang="ru-RU" b="1" dirty="0" smtClean="0"/>
              <a:t>1. Паллиативная помощь и страдание</a:t>
            </a:r>
            <a:endParaRPr lang="ru-RU" dirty="0" smtClean="0"/>
          </a:p>
          <a:p>
            <a:pPr>
              <a:spcAft>
                <a:spcPts val="1200"/>
              </a:spcAft>
              <a:buNone/>
            </a:pPr>
            <a:r>
              <a:rPr lang="ru-RU" b="1" dirty="0" smtClean="0"/>
              <a:t>2. Стадии </a:t>
            </a:r>
            <a:r>
              <a:rPr lang="ru-RU" b="1" dirty="0" err="1" smtClean="0"/>
              <a:t>горевания</a:t>
            </a:r>
            <a:endParaRPr lang="ru-RU" dirty="0" smtClean="0"/>
          </a:p>
          <a:p>
            <a:pPr>
              <a:spcAft>
                <a:spcPts val="1200"/>
              </a:spcAft>
              <a:buNone/>
            </a:pPr>
            <a:r>
              <a:rPr lang="ru-RU" b="1" dirty="0" smtClean="0"/>
              <a:t>3. Сестринские вмешательства на различных этапах адаптации пациента к психологической травме</a:t>
            </a:r>
            <a:endParaRPr lang="ru-RU" dirty="0" smtClean="0"/>
          </a:p>
          <a:p>
            <a:pPr>
              <a:spcAft>
                <a:spcPts val="1200"/>
              </a:spcAft>
              <a:buNone/>
            </a:pPr>
            <a:r>
              <a:rPr lang="ru-RU" b="1" dirty="0" smtClean="0"/>
              <a:t>4. </a:t>
            </a:r>
            <a:r>
              <a:rPr lang="ru-RU" b="1" dirty="0" err="1" smtClean="0"/>
              <a:t>Этико-деонтологические</a:t>
            </a:r>
            <a:r>
              <a:rPr lang="ru-RU" b="1" dirty="0" smtClean="0"/>
              <a:t> особенности общения с обречённым человеком, его родными  и близкими</a:t>
            </a:r>
            <a:endParaRPr lang="ru-RU" dirty="0" smtClean="0"/>
          </a:p>
          <a:p>
            <a:pPr>
              <a:spcAft>
                <a:spcPts val="1200"/>
              </a:spcAft>
              <a:buNone/>
            </a:pPr>
            <a:r>
              <a:rPr lang="ru-RU" b="1" dirty="0" smtClean="0"/>
              <a:t>5. Сестринская помощь родным, переживающим потерю</a:t>
            </a:r>
            <a:endParaRPr lang="ru-RU" dirty="0" smtClean="0"/>
          </a:p>
          <a:p>
            <a:pPr>
              <a:spcAft>
                <a:spcPts val="1200"/>
              </a:spcAft>
              <a:buNone/>
            </a:pPr>
            <a:r>
              <a:rPr lang="ru-RU" b="1" dirty="0" smtClean="0"/>
              <a:t>6. Группы, подверженные риску сильнейшей скорби</a:t>
            </a:r>
            <a:endParaRPr lang="ru-RU" dirty="0" smtClean="0"/>
          </a:p>
          <a:p>
            <a:pPr>
              <a:spcAft>
                <a:spcPts val="1200"/>
              </a:spcAft>
              <a:buNone/>
            </a:pPr>
            <a:r>
              <a:rPr lang="ru-RU" b="1" dirty="0" smtClean="0"/>
              <a:t>7. Роль медсестры в оказании помощи семье, пережившей утрату</a:t>
            </a:r>
            <a:endParaRPr lang="ru-RU" dirty="0" smtClean="0"/>
          </a:p>
          <a:p>
            <a:pPr>
              <a:spcAft>
                <a:spcPts val="1200"/>
              </a:spcAft>
              <a:buNone/>
            </a:pPr>
            <a:r>
              <a:rPr lang="ru-RU" b="1" dirty="0" smtClean="0"/>
              <a:t>4. Стадии траура</a:t>
            </a:r>
            <a:endParaRPr lang="ru-RU" dirty="0" smtClean="0"/>
          </a:p>
          <a:p>
            <a:pPr>
              <a:spcAft>
                <a:spcPts val="1200"/>
              </a:spcAft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1152128"/>
          </a:xfrm>
        </p:spPr>
        <p:txBody>
          <a:bodyPr>
            <a:normAutofit fontScale="92500"/>
          </a:bodyPr>
          <a:lstStyle/>
          <a:p>
            <a:pPr marL="0" indent="27432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3200" b="1" dirty="0" smtClean="0">
                <a:ea typeface="Calibri"/>
                <a:cs typeface="Times New Roman"/>
              </a:rPr>
              <a:t>Траур</a:t>
            </a:r>
            <a:r>
              <a:rPr lang="ru-RU" sz="3200" dirty="0" smtClean="0">
                <a:ea typeface="Calibri"/>
                <a:cs typeface="Times New Roman"/>
              </a:rPr>
              <a:t> – обряды и традиции, которые помогают человеку справиться с горем.</a:t>
            </a:r>
          </a:p>
          <a:p>
            <a:pPr marL="0" indent="274320">
              <a:spcBef>
                <a:spcPts val="0"/>
              </a:spcBef>
            </a:pPr>
            <a:endParaRPr lang="ru-RU" dirty="0"/>
          </a:p>
        </p:txBody>
      </p:sp>
      <p:pic>
        <p:nvPicPr>
          <p:cNvPr id="20482" name="Picture 2" descr="http://rusmir.in.ua/uploads/posts/2010-04/1271014408_traur_580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420888"/>
            <a:ext cx="3932958" cy="2088232"/>
          </a:xfrm>
          <a:prstGeom prst="rect">
            <a:avLst/>
          </a:prstGeom>
          <a:noFill/>
          <a:ln>
            <a:solidFill>
              <a:srgbClr val="5A3C66"/>
            </a:solidFill>
          </a:ln>
        </p:spPr>
      </p:pic>
      <p:pic>
        <p:nvPicPr>
          <p:cNvPr id="20484" name="Picture 4" descr="http://kolheti.com/Georgia_Wars_NoPathThroughFire.files/Georgia_Wars_NoPathThroughFire_178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99792" y="4653136"/>
            <a:ext cx="2758086" cy="1900015"/>
          </a:xfrm>
          <a:prstGeom prst="rect">
            <a:avLst/>
          </a:prstGeom>
          <a:noFill/>
          <a:ln>
            <a:solidFill>
              <a:srgbClr val="5A3C66"/>
            </a:solidFill>
          </a:ln>
        </p:spPr>
      </p:pic>
      <p:pic>
        <p:nvPicPr>
          <p:cNvPr id="20486" name="Picture 6" descr="http://www.chelsi.ru/auto_images/15599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436096" y="2996952"/>
            <a:ext cx="2857500" cy="2133601"/>
          </a:xfrm>
          <a:prstGeom prst="rect">
            <a:avLst/>
          </a:prstGeom>
          <a:noFill/>
          <a:ln>
            <a:solidFill>
              <a:srgbClr val="5A3C66"/>
            </a:solidFill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6021288"/>
          </a:xfrm>
        </p:spPr>
        <p:txBody>
          <a:bodyPr>
            <a:normAutofit fontScale="77500" lnSpcReduction="20000"/>
          </a:bodyPr>
          <a:lstStyle/>
          <a:p>
            <a:pPr lvl="0" algn="just">
              <a:lnSpc>
                <a:spcPct val="115000"/>
              </a:lnSpc>
              <a:spcAft>
                <a:spcPts val="1200"/>
              </a:spcAft>
              <a:buFont typeface="Symbol"/>
              <a:buChar char=""/>
            </a:pPr>
            <a:r>
              <a:rPr lang="ru-RU" b="1" i="1" dirty="0" smtClean="0">
                <a:solidFill>
                  <a:srgbClr val="002060"/>
                </a:solidFill>
                <a:ea typeface="Calibri"/>
                <a:cs typeface="Times New Roman"/>
              </a:rPr>
              <a:t>Облегчение</a:t>
            </a:r>
            <a:r>
              <a:rPr lang="ru-RU" dirty="0" smtClean="0">
                <a:ea typeface="Calibri"/>
                <a:cs typeface="Times New Roman"/>
              </a:rPr>
              <a:t> (несколько дней) – следует непосредственно за смертью. Чувство нереальности и оглушения.</a:t>
            </a:r>
          </a:p>
          <a:p>
            <a:pPr lvl="0" algn="just">
              <a:lnSpc>
                <a:spcPct val="115000"/>
              </a:lnSpc>
              <a:spcAft>
                <a:spcPts val="1200"/>
              </a:spcAft>
              <a:buFont typeface="Symbol"/>
              <a:buChar char=""/>
            </a:pPr>
            <a:r>
              <a:rPr lang="ru-RU" b="1" i="1" dirty="0" smtClean="0">
                <a:solidFill>
                  <a:srgbClr val="002060"/>
                </a:solidFill>
                <a:ea typeface="Calibri"/>
                <a:cs typeface="Times New Roman"/>
              </a:rPr>
              <a:t>Ослабление напряжения </a:t>
            </a:r>
            <a:r>
              <a:rPr lang="ru-RU" dirty="0" smtClean="0">
                <a:ea typeface="Calibri"/>
                <a:cs typeface="Times New Roman"/>
              </a:rPr>
              <a:t>(около 3 недель) – разрешение практических проблем (например, исполнение завещания, вопросы страховки).</a:t>
            </a:r>
          </a:p>
          <a:p>
            <a:pPr lvl="0" algn="just">
              <a:lnSpc>
                <a:spcPct val="115000"/>
              </a:lnSpc>
              <a:spcAft>
                <a:spcPts val="1200"/>
              </a:spcAft>
              <a:buFont typeface="Symbol"/>
              <a:buChar char=""/>
            </a:pPr>
            <a:r>
              <a:rPr lang="ru-RU" b="1" i="1" dirty="0" smtClean="0">
                <a:solidFill>
                  <a:srgbClr val="002060"/>
                </a:solidFill>
                <a:ea typeface="Calibri"/>
                <a:cs typeface="Times New Roman"/>
              </a:rPr>
              <a:t>Отказ</a:t>
            </a:r>
            <a:r>
              <a:rPr lang="ru-RU" dirty="0" smtClean="0">
                <a:ea typeface="Calibri"/>
                <a:cs typeface="Times New Roman"/>
              </a:rPr>
              <a:t> (3 – 4 месяца) – ощущение </a:t>
            </a:r>
            <a:r>
              <a:rPr lang="ru-RU" dirty="0" err="1" smtClean="0">
                <a:ea typeface="Calibri"/>
                <a:cs typeface="Times New Roman"/>
              </a:rPr>
              <a:t>покинутости</a:t>
            </a:r>
            <a:r>
              <a:rPr lang="ru-RU" dirty="0" smtClean="0">
                <a:ea typeface="Calibri"/>
                <a:cs typeface="Times New Roman"/>
              </a:rPr>
              <a:t>, неуверенности, жалости к себе и самокритика.</a:t>
            </a:r>
          </a:p>
          <a:p>
            <a:pPr lvl="0" algn="just">
              <a:lnSpc>
                <a:spcPct val="115000"/>
              </a:lnSpc>
              <a:spcAft>
                <a:spcPts val="1200"/>
              </a:spcAft>
              <a:buFont typeface="Symbol"/>
              <a:buChar char=""/>
            </a:pPr>
            <a:r>
              <a:rPr lang="ru-RU" b="1" i="1" dirty="0" smtClean="0">
                <a:solidFill>
                  <a:srgbClr val="002060"/>
                </a:solidFill>
                <a:ea typeface="Calibri"/>
                <a:cs typeface="Times New Roman"/>
              </a:rPr>
              <a:t>Воспоминания</a:t>
            </a:r>
            <a:r>
              <a:rPr lang="ru-RU" dirty="0" smtClean="0">
                <a:ea typeface="Calibri"/>
                <a:cs typeface="Times New Roman"/>
              </a:rPr>
              <a:t> (1 – 15 месяцев) – попытка снова воспроизвести радостные чувства и события прошлого. Возможны визуальные и слуховые галлюцинации, попытки суицида.</a:t>
            </a:r>
          </a:p>
          <a:p>
            <a:pPr lvl="0" algn="just">
              <a:lnSpc>
                <a:spcPct val="115000"/>
              </a:lnSpc>
              <a:spcAft>
                <a:spcPts val="1200"/>
              </a:spcAft>
              <a:buFont typeface="Symbol"/>
              <a:buChar char=""/>
            </a:pPr>
            <a:r>
              <a:rPr lang="ru-RU" b="1" i="1" dirty="0" smtClean="0">
                <a:solidFill>
                  <a:srgbClr val="002060"/>
                </a:solidFill>
                <a:ea typeface="Calibri"/>
                <a:cs typeface="Times New Roman"/>
              </a:rPr>
              <a:t>Начало новой жизни </a:t>
            </a:r>
            <a:r>
              <a:rPr lang="ru-RU" dirty="0" smtClean="0">
                <a:ea typeface="Calibri"/>
                <a:cs typeface="Times New Roman"/>
              </a:rPr>
              <a:t>– интенсивные занятия домом, хобби, встречи с друзьями, но дни рождения и праздники ещё болезненны.</a:t>
            </a:r>
          </a:p>
          <a:p>
            <a:pPr algn="just">
              <a:spcAft>
                <a:spcPts val="1200"/>
              </a:spcAft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ea typeface="Calibri"/>
                <a:cs typeface="Times New Roman"/>
              </a:rPr>
              <a:t>СТАДИИ ТРАУРА</a:t>
            </a:r>
            <a:endParaRPr lang="ru-RU" sz="32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24078" indent="-514350">
              <a:lnSpc>
                <a:spcPct val="200000"/>
              </a:lnSpc>
              <a:buNone/>
            </a:pPr>
            <a:r>
              <a:rPr lang="ru-RU" dirty="0" smtClean="0"/>
              <a:t> 1) признать факт потери; </a:t>
            </a:r>
          </a:p>
          <a:p>
            <a:pPr marL="624078" indent="-514350">
              <a:lnSpc>
                <a:spcPct val="200000"/>
              </a:lnSpc>
              <a:buNone/>
            </a:pPr>
            <a:r>
              <a:rPr lang="ru-RU" dirty="0" smtClean="0"/>
              <a:t>2) пережить боль потери; </a:t>
            </a:r>
          </a:p>
          <a:p>
            <a:pPr marL="624078" indent="-514350">
              <a:lnSpc>
                <a:spcPct val="200000"/>
              </a:lnSpc>
              <a:buNone/>
            </a:pPr>
            <a:r>
              <a:rPr lang="ru-RU" dirty="0" smtClean="0"/>
              <a:t>3) обустроить окружение, в котором усопший отсутствует </a:t>
            </a:r>
          </a:p>
          <a:p>
            <a:pPr marL="624078" indent="-514350">
              <a:lnSpc>
                <a:spcPct val="200000"/>
              </a:lnSpc>
              <a:buNone/>
            </a:pPr>
            <a:r>
              <a:rPr lang="ru-RU" dirty="0" smtClean="0"/>
              <a:t>4) эмоционально выстроить иное отношение к умершему и продолжать жить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dirty="0" smtClean="0"/>
              <a:t>4 задачи траура 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ru-RU" sz="5400" dirty="0" smtClean="0"/>
              <a:t>БЛАГОДАРЮ</a:t>
            </a:r>
            <a:br>
              <a:rPr lang="ru-RU" sz="5400" dirty="0" smtClean="0"/>
            </a:br>
            <a:r>
              <a:rPr lang="ru-RU" sz="5400" dirty="0" smtClean="0"/>
              <a:t> ЗА </a:t>
            </a:r>
            <a:br>
              <a:rPr lang="ru-RU" sz="5400" dirty="0" smtClean="0"/>
            </a:br>
            <a:r>
              <a:rPr lang="ru-RU" sz="5400" dirty="0" smtClean="0"/>
              <a:t>ВНИМАНИЕ</a:t>
            </a:r>
            <a:endParaRPr lang="ru-RU" sz="5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8060432" cy="3960440"/>
          </a:xfrm>
        </p:spPr>
        <p:txBody>
          <a:bodyPr>
            <a:normAutofit/>
          </a:bodyPr>
          <a:lstStyle/>
          <a:p>
            <a:pPr lvl="0" algn="ctr"/>
            <a:r>
              <a:rPr lang="ru-RU" dirty="0" smtClean="0">
                <a:ea typeface="Calibri"/>
                <a:cs typeface="Times New Roman"/>
              </a:rPr>
              <a:t>Коммуникация </a:t>
            </a:r>
            <a:r>
              <a:rPr lang="ru-RU" dirty="0" smtClean="0">
                <a:ea typeface="Calibri"/>
                <a:cs typeface="Times New Roman"/>
              </a:rPr>
              <a:t>с пациентами, родственниками и ближайшим окружением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39552" y="476672"/>
            <a:ext cx="8229600" cy="994122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Подзаголовок 2"/>
          <p:cNvSpPr>
            <a:spLocks noGrp="1"/>
          </p:cNvSpPr>
          <p:nvPr/>
        </p:nvSpPr>
        <p:spPr>
          <a:xfrm>
            <a:off x="5724128" y="4077072"/>
            <a:ext cx="2880320" cy="93610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Преподаватель: </a:t>
            </a:r>
            <a:r>
              <a:rPr lang="ru-RU" sz="2800" b="1" i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Мельник О.Н.</a:t>
            </a:r>
            <a:endParaRPr lang="ru-RU" sz="2800" b="1" i="1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3528" y="2780928"/>
            <a:ext cx="3960440" cy="14773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Страдание - самостоятельный феномен, и его необходимо отличать от боли или других симптомов, с которыми оно может сочетаться в силу ряда причин. 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4797152"/>
            <a:ext cx="46805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Источники страдания могут быть сгруппированы в зависимости от их природы в несколько групп: </a:t>
            </a:r>
          </a:p>
        </p:txBody>
      </p:sp>
      <p:pic>
        <p:nvPicPr>
          <p:cNvPr id="1027" name="Picture 3" descr="https://avatars.mds.yandex.net/get-pdb/1384286/bf9ab0e5-f135-4e6f-9c09-f965ecfd91ce/s1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1124744"/>
            <a:ext cx="4171392" cy="2780928"/>
          </a:xfrm>
          <a:prstGeom prst="rect">
            <a:avLst/>
          </a:prstGeom>
          <a:noFill/>
          <a:ln>
            <a:solidFill>
              <a:srgbClr val="5A3C66"/>
            </a:solidFill>
          </a:ln>
        </p:spPr>
      </p:pic>
      <p:sp>
        <p:nvSpPr>
          <p:cNvPr id="7" name="Прямоугольник 6"/>
          <p:cNvSpPr/>
          <p:nvPr/>
        </p:nvSpPr>
        <p:spPr>
          <a:xfrm>
            <a:off x="323528" y="692696"/>
            <a:ext cx="405422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Страдание определяется как сильное трагическое переживание, связанное с событиями, которые угрожают стабильному состоянию и целостности личности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292080" y="4725144"/>
            <a:ext cx="35122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dirty="0" smtClean="0">
                <a:solidFill>
                  <a:prstClr val="black"/>
                </a:solidFill>
              </a:rPr>
              <a:t>источники физического, </a:t>
            </a:r>
          </a:p>
          <a:p>
            <a:pPr lvl="0" algn="just"/>
            <a:r>
              <a:rPr lang="ru-RU" dirty="0" smtClean="0">
                <a:solidFill>
                  <a:prstClr val="black"/>
                </a:solidFill>
              </a:rPr>
              <a:t>психологического, </a:t>
            </a:r>
          </a:p>
          <a:p>
            <a:pPr lvl="0" algn="just"/>
            <a:r>
              <a:rPr lang="ru-RU" dirty="0" smtClean="0">
                <a:solidFill>
                  <a:prstClr val="black"/>
                </a:solidFill>
              </a:rPr>
              <a:t>социального, </a:t>
            </a:r>
          </a:p>
          <a:p>
            <a:pPr lvl="0" algn="just"/>
            <a:r>
              <a:rPr lang="ru-RU" dirty="0" smtClean="0">
                <a:solidFill>
                  <a:prstClr val="black"/>
                </a:solidFill>
              </a:rPr>
              <a:t>и духовного плана. </a:t>
            </a:r>
            <a:endParaRPr lang="ru-R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924944"/>
            <a:ext cx="8568952" cy="1944216"/>
          </a:xfrm>
        </p:spPr>
        <p:txBody>
          <a:bodyPr>
            <a:normAutofit/>
          </a:bodyPr>
          <a:lstStyle/>
          <a:p>
            <a:pPr marL="0" indent="45720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400" b="1" dirty="0" smtClean="0">
                <a:ea typeface="Calibri"/>
                <a:cs typeface="Times New Roman"/>
              </a:rPr>
              <a:t>Печаль, переживание</a:t>
            </a:r>
            <a:r>
              <a:rPr lang="ru-RU" sz="2400" dirty="0" smtClean="0">
                <a:ea typeface="Calibri"/>
                <a:cs typeface="Times New Roman"/>
              </a:rPr>
              <a:t> – специфическое поведение, которое появляется после потери значимого человека, органа или части тела. Оно прекращается после того, как человек смирится с этой потерей.</a:t>
            </a:r>
          </a:p>
          <a:p>
            <a:endParaRPr lang="ru-RU" sz="2400" dirty="0"/>
          </a:p>
        </p:txBody>
      </p:sp>
      <p:pic>
        <p:nvPicPr>
          <p:cNvPr id="25602" name="Picture 2" descr="http://bms.24open.ru/images/169356864afcc9451e9b06443340836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4509120"/>
            <a:ext cx="3351816" cy="2232448"/>
          </a:xfrm>
          <a:prstGeom prst="rect">
            <a:avLst/>
          </a:prstGeom>
          <a:noFill/>
          <a:ln>
            <a:solidFill>
              <a:srgbClr val="5A3C66"/>
            </a:solidFill>
          </a:ln>
        </p:spPr>
      </p:pic>
      <p:pic>
        <p:nvPicPr>
          <p:cNvPr id="25604" name="Picture 4" descr="http://www.elsoar.com/upload/viewimages/759c8992a8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548680"/>
            <a:ext cx="3312368" cy="2336681"/>
          </a:xfrm>
          <a:prstGeom prst="rect">
            <a:avLst/>
          </a:prstGeom>
          <a:noFill/>
          <a:ln>
            <a:solidFill>
              <a:srgbClr val="5A3C66"/>
            </a:solidFill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4525963"/>
          </a:xfrm>
        </p:spPr>
        <p:txBody>
          <a:bodyPr>
            <a:normAutofit/>
          </a:bodyPr>
          <a:lstStyle/>
          <a:p>
            <a:pPr marL="0" indent="45720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400" b="1" dirty="0" smtClean="0">
                <a:ea typeface="Calibri"/>
                <a:cs typeface="Times New Roman"/>
              </a:rPr>
              <a:t>Потерей</a:t>
            </a:r>
            <a:r>
              <a:rPr lang="ru-RU" sz="2400" dirty="0" smtClean="0">
                <a:ea typeface="Calibri"/>
                <a:cs typeface="Times New Roman"/>
              </a:rPr>
              <a:t> может стать утрата работы, конечности в результате ампутации, потеря возможности двигаться самостоятельно, потери зрения или слуха, потеря родного человека, потеря жизни. </a:t>
            </a:r>
          </a:p>
          <a:p>
            <a:pPr marL="0" indent="45720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400" dirty="0" smtClean="0">
                <a:ea typeface="Calibri"/>
                <a:cs typeface="Times New Roman"/>
              </a:rPr>
              <a:t>Когда говорят о потере жизни, имеется в виду и тот, кто ушел, и те, кто переживает потерю близкого человека. </a:t>
            </a:r>
          </a:p>
          <a:p>
            <a:pPr marL="0" indent="45720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400" dirty="0" smtClean="0">
                <a:ea typeface="Calibri"/>
                <a:cs typeface="Times New Roman"/>
              </a:rPr>
              <a:t>Жизнь – серия потерь. Естественная реакция человека на потерю – </a:t>
            </a:r>
            <a:r>
              <a:rPr lang="ru-RU" sz="2400" b="1" dirty="0" smtClean="0">
                <a:ea typeface="Calibri"/>
                <a:cs typeface="Times New Roman"/>
              </a:rPr>
              <a:t>горе</a:t>
            </a:r>
            <a:r>
              <a:rPr lang="ru-RU" sz="2400" dirty="0" smtClean="0">
                <a:ea typeface="Calibri"/>
                <a:cs typeface="Times New Roman"/>
              </a:rPr>
              <a:t>.</a:t>
            </a:r>
          </a:p>
          <a:p>
            <a:pPr algn="just"/>
            <a:endParaRPr lang="ru-RU" sz="2400" dirty="0"/>
          </a:p>
        </p:txBody>
      </p:sp>
      <p:pic>
        <p:nvPicPr>
          <p:cNvPr id="24578" name="Picture 2" descr="http://cs301609.userapi.com/v301609758/e6d/hAp740sStCo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3789040"/>
            <a:ext cx="3384376" cy="2844014"/>
          </a:xfrm>
          <a:prstGeom prst="rect">
            <a:avLst/>
          </a:prstGeom>
          <a:noFill/>
          <a:ln>
            <a:solidFill>
              <a:srgbClr val="5A3C66"/>
            </a:solidFill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332656"/>
            <a:ext cx="7772400" cy="973088"/>
          </a:xfrm>
        </p:spPr>
        <p:txBody>
          <a:bodyPr>
            <a:normAutofit fontScale="92500"/>
          </a:bodyPr>
          <a:lstStyle/>
          <a:p>
            <a:pPr marL="0" indent="274320">
              <a:spcBef>
                <a:spcPts val="0"/>
              </a:spcBef>
              <a:buNone/>
            </a:pPr>
            <a:r>
              <a:rPr lang="ru-RU" b="1" dirty="0" smtClean="0">
                <a:ea typeface="Calibri"/>
                <a:cs typeface="Times New Roman"/>
              </a:rPr>
              <a:t>Горе</a:t>
            </a:r>
            <a:r>
              <a:rPr lang="ru-RU" dirty="0" smtClean="0">
                <a:ea typeface="Calibri"/>
                <a:cs typeface="Times New Roman"/>
              </a:rPr>
              <a:t> – эмоциональный отклик на утрату или разлуку, проходящий несколько стадий (фаз).</a:t>
            </a:r>
          </a:p>
        </p:txBody>
      </p:sp>
      <p:pic>
        <p:nvPicPr>
          <p:cNvPr id="23554" name="Picture 2" descr="http://stat8.blog.ru/lr/0b16676df8aa5fe7e1e594584684a10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328638"/>
            <a:ext cx="6552728" cy="52398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692696"/>
            <a:ext cx="8568952" cy="5832648"/>
          </a:xfrm>
        </p:spPr>
        <p:txBody>
          <a:bodyPr>
            <a:noAutofit/>
          </a:bodyPr>
          <a:lstStyle/>
          <a:p>
            <a:pPr indent="449580" algn="just">
              <a:lnSpc>
                <a:spcPct val="115000"/>
              </a:lnSpc>
              <a:spcAft>
                <a:spcPts val="1200"/>
              </a:spcAft>
              <a:buNone/>
            </a:pPr>
            <a:r>
              <a:rPr lang="ru-RU" sz="1800" b="1" i="1" dirty="0" smtClean="0">
                <a:ea typeface="Calibri"/>
                <a:cs typeface="Times New Roman"/>
              </a:rPr>
              <a:t>Умирающий:</a:t>
            </a:r>
            <a:endParaRPr lang="ru-RU" sz="1800" dirty="0" smtClean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1200"/>
              </a:spcAft>
              <a:buFont typeface="Symbol"/>
              <a:buChar char=""/>
            </a:pPr>
            <a:r>
              <a:rPr lang="ru-RU" sz="1800" b="1" i="1" dirty="0" smtClean="0">
                <a:solidFill>
                  <a:srgbClr val="C00000"/>
                </a:solidFill>
                <a:ea typeface="Calibri"/>
                <a:cs typeface="Times New Roman"/>
              </a:rPr>
              <a:t>Оцепенение, отрицание, неприятие </a:t>
            </a:r>
            <a:r>
              <a:rPr lang="ru-RU" sz="1800" dirty="0" smtClean="0">
                <a:ea typeface="Calibri"/>
                <a:cs typeface="Times New Roman"/>
              </a:rPr>
              <a:t>– психологический шок, особенно если потеря внезапная. Первые мысли: «нет, не я, не может быть, это – ошибка». Может перейти в истерику. Иногда возникает желание самоизоляции.</a:t>
            </a:r>
          </a:p>
          <a:p>
            <a:pPr lvl="0" algn="just">
              <a:lnSpc>
                <a:spcPct val="115000"/>
              </a:lnSpc>
              <a:spcAft>
                <a:spcPts val="1200"/>
              </a:spcAft>
              <a:buFont typeface="Symbol"/>
              <a:buChar char=""/>
            </a:pPr>
            <a:r>
              <a:rPr lang="ru-RU" sz="1800" b="1" i="1" dirty="0" smtClean="0">
                <a:solidFill>
                  <a:srgbClr val="C00000"/>
                </a:solidFill>
                <a:ea typeface="Calibri"/>
                <a:cs typeface="Times New Roman"/>
              </a:rPr>
              <a:t>Страх и гнев </a:t>
            </a:r>
            <a:r>
              <a:rPr lang="ru-RU" sz="1800" dirty="0" smtClean="0">
                <a:ea typeface="Calibri"/>
                <a:cs typeface="Times New Roman"/>
              </a:rPr>
              <a:t>– реакция злости на себя, семью, персонал.</a:t>
            </a:r>
          </a:p>
          <a:p>
            <a:pPr lvl="0" algn="just">
              <a:lnSpc>
                <a:spcPct val="115000"/>
              </a:lnSpc>
              <a:spcAft>
                <a:spcPts val="1200"/>
              </a:spcAft>
              <a:buFont typeface="Symbol"/>
              <a:buChar char=""/>
            </a:pPr>
            <a:r>
              <a:rPr lang="ru-RU" sz="1800" b="1" i="1" dirty="0" smtClean="0">
                <a:solidFill>
                  <a:srgbClr val="C00000"/>
                </a:solidFill>
                <a:ea typeface="Calibri"/>
                <a:cs typeface="Times New Roman"/>
              </a:rPr>
              <a:t>Обсуждение, оспаривание </a:t>
            </a:r>
            <a:r>
              <a:rPr lang="ru-RU" sz="1800" dirty="0" smtClean="0">
                <a:ea typeface="Calibri"/>
                <a:cs typeface="Times New Roman"/>
              </a:rPr>
              <a:t>происходящего, попытка сделать всё немыслимое для исцеления – обратиться к целителям, богу.</a:t>
            </a:r>
          </a:p>
          <a:p>
            <a:pPr lvl="0" algn="just">
              <a:lnSpc>
                <a:spcPct val="115000"/>
              </a:lnSpc>
              <a:spcAft>
                <a:spcPts val="1200"/>
              </a:spcAft>
              <a:buFont typeface="Symbol"/>
              <a:buChar char=""/>
            </a:pPr>
            <a:r>
              <a:rPr lang="ru-RU" sz="1800" b="1" i="1" dirty="0" smtClean="0">
                <a:solidFill>
                  <a:srgbClr val="C00000"/>
                </a:solidFill>
                <a:ea typeface="Calibri"/>
                <a:cs typeface="Times New Roman"/>
              </a:rPr>
              <a:t>Депрессия</a:t>
            </a:r>
            <a:r>
              <a:rPr lang="ru-RU" sz="1800" dirty="0" smtClean="0">
                <a:ea typeface="Calibri"/>
                <a:cs typeface="Times New Roman"/>
              </a:rPr>
              <a:t>. Испытывается отчаяние, растерянность. Реально ощущается близость потери, грусть, обида. Теряется интерес к дому, окружающему, собственной внешности. Мужчины переживают данную стадию тяжелее, так как считают, что не имеют права плакать.</a:t>
            </a:r>
          </a:p>
          <a:p>
            <a:pPr lvl="0" algn="just">
              <a:lnSpc>
                <a:spcPct val="115000"/>
              </a:lnSpc>
              <a:spcAft>
                <a:spcPts val="1200"/>
              </a:spcAft>
              <a:buFont typeface="Symbol"/>
              <a:buChar char=""/>
            </a:pPr>
            <a:r>
              <a:rPr lang="ru-RU" sz="1800" b="1" i="1" dirty="0" smtClean="0">
                <a:solidFill>
                  <a:srgbClr val="C00000"/>
                </a:solidFill>
                <a:ea typeface="Calibri"/>
                <a:cs typeface="Times New Roman"/>
              </a:rPr>
              <a:t>Принятие</a:t>
            </a:r>
            <a:r>
              <a:rPr lang="ru-RU" sz="1800" dirty="0" smtClean="0">
                <a:ea typeface="Calibri"/>
                <a:cs typeface="Times New Roman"/>
              </a:rPr>
              <a:t> (</a:t>
            </a:r>
            <a:r>
              <a:rPr lang="ru-RU" sz="1800" dirty="0" err="1" smtClean="0">
                <a:ea typeface="Calibri"/>
                <a:cs typeface="Times New Roman"/>
              </a:rPr>
              <a:t>измученность</a:t>
            </a:r>
            <a:r>
              <a:rPr lang="ru-RU" sz="1800" dirty="0" smtClean="0">
                <a:ea typeface="Calibri"/>
                <a:cs typeface="Times New Roman"/>
              </a:rPr>
              <a:t>, смирение). Это – наиболее положительная реакция. Происходит прощание с жизнью, осознание конца.</a:t>
            </a:r>
          </a:p>
          <a:p>
            <a:pPr algn="just">
              <a:spcAft>
                <a:spcPts val="1200"/>
              </a:spcAft>
            </a:pPr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ea typeface="Calibri"/>
                <a:cs typeface="Times New Roman"/>
              </a:rPr>
              <a:t>СТАДИИ ГОРЕВАНИЯ</a:t>
            </a:r>
            <a:endParaRPr lang="ru-RU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22860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i="1" dirty="0" smtClean="0">
                <a:ea typeface="Calibri"/>
                <a:cs typeface="Times New Roman"/>
              </a:rPr>
              <a:t>Родственники:</a:t>
            </a:r>
            <a:endParaRPr lang="ru-RU" dirty="0" smtClean="0">
              <a:ea typeface="Calibri"/>
              <a:cs typeface="Times New Roman"/>
            </a:endParaRPr>
          </a:p>
          <a:p>
            <a:pPr lvl="0">
              <a:lnSpc>
                <a:spcPct val="150000"/>
              </a:lnSpc>
              <a:buFont typeface="Symbol"/>
              <a:buChar char=""/>
            </a:pPr>
            <a:r>
              <a:rPr lang="ru-RU" sz="2400" b="1" i="1" dirty="0" smtClean="0">
                <a:solidFill>
                  <a:srgbClr val="C00000"/>
                </a:solidFill>
                <a:ea typeface="Calibri"/>
                <a:cs typeface="Times New Roman"/>
              </a:rPr>
              <a:t>Отрицание.</a:t>
            </a:r>
          </a:p>
          <a:p>
            <a:pPr lvl="0">
              <a:lnSpc>
                <a:spcPct val="150000"/>
              </a:lnSpc>
              <a:buFont typeface="Symbol"/>
              <a:buChar char=""/>
            </a:pPr>
            <a:r>
              <a:rPr lang="ru-RU" sz="2400" b="1" i="1" dirty="0" smtClean="0">
                <a:solidFill>
                  <a:srgbClr val="C00000"/>
                </a:solidFill>
                <a:ea typeface="Calibri"/>
                <a:cs typeface="Times New Roman"/>
              </a:rPr>
              <a:t>Тоска.</a:t>
            </a:r>
          </a:p>
          <a:p>
            <a:pPr lvl="0">
              <a:lnSpc>
                <a:spcPct val="150000"/>
              </a:lnSpc>
              <a:buFont typeface="Symbol"/>
              <a:buChar char=""/>
            </a:pPr>
            <a:r>
              <a:rPr lang="ru-RU" sz="2400" b="1" i="1" dirty="0" smtClean="0">
                <a:solidFill>
                  <a:srgbClr val="C00000"/>
                </a:solidFill>
                <a:ea typeface="Calibri"/>
                <a:cs typeface="Times New Roman"/>
              </a:rPr>
              <a:t>Депрессия.</a:t>
            </a:r>
          </a:p>
          <a:p>
            <a:pPr lvl="0">
              <a:lnSpc>
                <a:spcPct val="150000"/>
              </a:lnSpc>
              <a:buFont typeface="Symbol"/>
              <a:buChar char=""/>
            </a:pPr>
            <a:r>
              <a:rPr lang="ru-RU" sz="2400" b="1" i="1" dirty="0" smtClean="0">
                <a:solidFill>
                  <a:srgbClr val="C00000"/>
                </a:solidFill>
                <a:ea typeface="Calibri"/>
                <a:cs typeface="Times New Roman"/>
              </a:rPr>
              <a:t>Вина или агрессия.</a:t>
            </a:r>
          </a:p>
          <a:p>
            <a:pPr lvl="0">
              <a:lnSpc>
                <a:spcPct val="150000"/>
              </a:lnSpc>
              <a:buFont typeface="Symbol"/>
              <a:buChar char=""/>
            </a:pPr>
            <a:r>
              <a:rPr lang="ru-RU" sz="2400" b="1" i="1" dirty="0" smtClean="0">
                <a:solidFill>
                  <a:srgbClr val="C00000"/>
                </a:solidFill>
                <a:ea typeface="Calibri"/>
                <a:cs typeface="Times New Roman"/>
              </a:rPr>
              <a:t>Возвращение душевного равновесия.</a:t>
            </a:r>
          </a:p>
          <a:p>
            <a:pPr>
              <a:lnSpc>
                <a:spcPct val="150000"/>
              </a:lnSpc>
            </a:pPr>
            <a:endParaRPr lang="ru-RU" sz="2400" b="1" i="1" dirty="0">
              <a:solidFill>
                <a:srgbClr val="C00000"/>
              </a:solidFill>
              <a:ea typeface="Calibri"/>
              <a:cs typeface="Times New Roman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ea typeface="Calibri"/>
                <a:cs typeface="Times New Roman"/>
              </a:rPr>
              <a:t>СТАДИИ ГОРЕВАНИЯ</a:t>
            </a:r>
            <a:endParaRPr lang="ru-RU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340</TotalTime>
  <Words>1565</Words>
  <Application>Microsoft Office PowerPoint</Application>
  <PresentationFormat>Экран (4:3)</PresentationFormat>
  <Paragraphs>139</Paragraphs>
  <Slides>23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Открытая</vt:lpstr>
      <vt:lpstr> Министерство здравоохранения Омской области БЮДЖЕТНОЕ ПРОФЕССИОНАЛЬНОЕ ОБРАЗОВАТЕЛЬНОЕ УЧРЕЖДЕНИЕ ОМСКОЙ ОБЛАСТИ «МЕДИЦИНСКИЙ КОЛЛЕДЖ» (БПОУ ОО «МК»)  ЦК Сестринское дело</vt:lpstr>
      <vt:lpstr>Слайд 2</vt:lpstr>
      <vt:lpstr>Коммуникация с пациентами, родственниками и ближайшим окружением  </vt:lpstr>
      <vt:lpstr>Слайд 4</vt:lpstr>
      <vt:lpstr>Слайд 5</vt:lpstr>
      <vt:lpstr>Слайд 6</vt:lpstr>
      <vt:lpstr>Слайд 7</vt:lpstr>
      <vt:lpstr>СТАДИИ ГОРЕВАНИЯ</vt:lpstr>
      <vt:lpstr>СТАДИИ ГОРЕВАНИЯ</vt:lpstr>
      <vt:lpstr>Стадии горевания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СТАДИИ ТРАУРА</vt:lpstr>
      <vt:lpstr>4 задачи траура </vt:lpstr>
      <vt:lpstr>БЛАГОДАРЮ  ЗА 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ПОТЕРЯ. СМЕРТЬ. ГОРЕ. </dc:title>
  <dc:creator>SDG</dc:creator>
  <cp:lastModifiedBy>Пользователь Windows</cp:lastModifiedBy>
  <cp:revision>22</cp:revision>
  <dcterms:created xsi:type="dcterms:W3CDTF">2019-11-19T10:10:57Z</dcterms:created>
  <dcterms:modified xsi:type="dcterms:W3CDTF">2020-01-10T18:04:03Z</dcterms:modified>
</cp:coreProperties>
</file>