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77" r:id="rId2"/>
    <p:sldId id="278" r:id="rId3"/>
    <p:sldId id="256" r:id="rId4"/>
    <p:sldId id="300" r:id="rId5"/>
    <p:sldId id="270" r:id="rId6"/>
    <p:sldId id="292" r:id="rId7"/>
    <p:sldId id="290" r:id="rId8"/>
    <p:sldId id="293" r:id="rId9"/>
    <p:sldId id="286" r:id="rId10"/>
    <p:sldId id="285" r:id="rId11"/>
    <p:sldId id="296" r:id="rId12"/>
    <p:sldId id="298" r:id="rId13"/>
    <p:sldId id="299" r:id="rId14"/>
    <p:sldId id="287" r:id="rId15"/>
    <p:sldId id="281" r:id="rId16"/>
    <p:sldId id="279" r:id="rId17"/>
    <p:sldId id="280" r:id="rId18"/>
    <p:sldId id="284" r:id="rId19"/>
    <p:sldId id="282" r:id="rId20"/>
    <p:sldId id="283" r:id="rId21"/>
    <p:sldId id="288" r:id="rId22"/>
    <p:sldId id="289" r:id="rId23"/>
    <p:sldId id="273" r:id="rId24"/>
    <p:sldId id="271" r:id="rId25"/>
    <p:sldId id="259" r:id="rId26"/>
    <p:sldId id="260" r:id="rId27"/>
    <p:sldId id="301" r:id="rId28"/>
    <p:sldId id="257" r:id="rId29"/>
    <p:sldId id="261" r:id="rId30"/>
    <p:sldId id="262" r:id="rId31"/>
    <p:sldId id="263" r:id="rId32"/>
    <p:sldId id="264" r:id="rId33"/>
    <p:sldId id="265" r:id="rId34"/>
    <p:sldId id="266" r:id="rId35"/>
    <p:sldId id="258" r:id="rId36"/>
    <p:sldId id="267" r:id="rId37"/>
    <p:sldId id="26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65FC0-4180-459D-8AB9-9F09FF5FD6D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3E8E-E2EA-4A2C-AC0C-1ED680C0F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54922-DA71-404C-A16D-8A5033D65D5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8F6E-A0F5-4FC5-815B-C62DA0E9DE4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uroflow.ru/files/img/05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apexmed.ru/uploads/CATALOG/3_Urology/malekota/malecot-catheter_01_02.jpg" TargetMode="Externa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stihi.ru/pics/2011/11/10/10339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cs4332.userapi.com/u31794081/-6/x_c52c6d0a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cs421123.userapi.com/v421123711/21f/Mbwgedg3ECo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agoramedia.com/everydayhealth/gcms/pg-sex-sicknesses-07-full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здравоохранения Омской области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ПРОФЕССИОНАЛЬНОЕ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ОМСКОЙ ОБЛАСТИ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МЕДИЦИНСКИЙ КОЛЛЕДЖ»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БПОУ ОО «МК»)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Сестринское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013176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ПМ. 02 Участие в лечебно-диагностическом и реабилитационном процессах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МДК 02.01 Сестринский уход при различных заболеваниях и состояниях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6 Паллиативная медицинская помощь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Лекция 5. Выявление проблем </a:t>
            </a:r>
            <a:r>
              <a:rPr lang="ru-RU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инкурабельных</a:t>
            </a:r>
            <a:r>
              <a:rPr lang="ru-RU" sz="24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пациентов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пециальность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34.02.01 Сестринское дело (базовая подготовка)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курс на базе среднего общего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курс на базе основного общего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 курс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очно-заочная форма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обучения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Разработчик преподаватель Мельник О.Н.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Ýìáëåìà ÎÎÌÊ"/>
          <p:cNvPicPr>
            <a:picLocks noChangeAspect="1" noChangeArrowheads="1"/>
          </p:cNvPicPr>
          <p:nvPr/>
        </p:nvPicPr>
        <p:blipFill>
          <a:blip r:embed="rId3" cstate="print"/>
          <a:srcRect l="6849" t="4545" r="4108" b="9089"/>
          <a:stretch>
            <a:fillRect/>
          </a:stretch>
        </p:blipFill>
        <p:spPr bwMode="auto">
          <a:xfrm>
            <a:off x="214282" y="642918"/>
            <a:ext cx="185738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758" y="4149080"/>
            <a:ext cx="4176464" cy="2221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17704"/>
            <a:ext cx="2006898" cy="25297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420076"/>
            <a:ext cx="2664296" cy="17605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Риск атонических запоров и метеоризма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3765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236257"/>
            <a:ext cx="6156176" cy="562174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b="1" i="1" dirty="0" smtClean="0"/>
              <a:t>Клинические проявления:</a:t>
            </a:r>
            <a:r>
              <a:rPr lang="ru-RU" sz="2800" b="1" dirty="0" smtClean="0"/>
              <a:t> 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частота стула бывает различной,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испражнения - водянистыми или кашицеобразными,  характер зависит от заболевания.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Возможны 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 в животе, 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ощущение урчания, переливания, 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вздутие живота, 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тенезмы (неудержимые позывы). </a:t>
            </a:r>
          </a:p>
          <a:p>
            <a:pPr algn="ctr">
              <a:buNone/>
            </a:pPr>
            <a:r>
              <a:rPr lang="ru-RU" sz="2800" b="1" i="1" dirty="0" smtClean="0"/>
              <a:t>Возможные осложнения</a:t>
            </a:r>
            <a:r>
              <a:rPr lang="ru-RU" sz="2800" b="1" dirty="0" smtClean="0"/>
              <a:t>: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случае инфекции – риск заражения окружающих;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длительные и тяжелые поносы приводят к обезвоживанию, истощению организма, гиповитаминозам, выраженным изменениям в органах.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428868"/>
            <a:ext cx="1755116" cy="17346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638800"/>
            <a:ext cx="2857500" cy="1219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4929198"/>
            <a:ext cx="1377967" cy="15540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Понос (диарея)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800" y="880964"/>
            <a:ext cx="6408712" cy="5477493"/>
          </a:xfrm>
        </p:spPr>
        <p:txBody>
          <a:bodyPr>
            <a:noAutofit/>
          </a:bodyPr>
          <a:lstStyle/>
          <a:p>
            <a:pPr marL="0" lvl="1" indent="457200" algn="just">
              <a:buClr>
                <a:schemeClr val="accent1">
                  <a:lumMod val="75000"/>
                </a:schemeClr>
              </a:buClr>
              <a:buSzPct val="100000"/>
              <a:buNone/>
              <a:tabLst>
                <a:tab pos="914400" algn="l"/>
              </a:tabLst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Неудержание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мочи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– непроизвольное выделение небольших количеств мочи при физическом напряжении, кашле, напряжении мышц брюшного пресса.</a:t>
            </a:r>
          </a:p>
          <a:p>
            <a:pPr marL="0" lvl="1" indent="457200" algn="just">
              <a:buNone/>
              <a:tabLst>
                <a:tab pos="914400" algn="l"/>
              </a:tabLst>
            </a:pPr>
            <a:endParaRPr lang="ru-RU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marL="0" lvl="1" indent="457200" algn="just">
              <a:buFont typeface="+mj-lt"/>
              <a:buAutoNum type="arabicPeriod" startAt="8"/>
              <a:tabLst>
                <a:tab pos="914400" algn="l"/>
              </a:tabLst>
            </a:pPr>
            <a:endParaRPr lang="ru-RU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marL="0" lvl="1" indent="457200" algn="just">
              <a:buClr>
                <a:schemeClr val="accent1">
                  <a:lumMod val="75000"/>
                </a:schemeClr>
              </a:buClr>
              <a:buSzPct val="100000"/>
              <a:buNone/>
              <a:tabLst>
                <a:tab pos="914400" algn="l"/>
              </a:tabLs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Недержание мочи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– непроизвольное выделение мочи без позыва, неспособность управлять и контролировать мочевыделение. </a:t>
            </a:r>
          </a:p>
        </p:txBody>
      </p:sp>
      <p:pic>
        <p:nvPicPr>
          <p:cNvPr id="4" name="Picture 4" descr="D:\Documents and Settings\Евгения\Рабочий стол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196" y="1196752"/>
            <a:ext cx="1585682" cy="1640361"/>
          </a:xfrm>
          <a:prstGeom prst="rect">
            <a:avLst/>
          </a:prstGeom>
          <a:noFill/>
        </p:spPr>
      </p:pic>
      <p:pic>
        <p:nvPicPr>
          <p:cNvPr id="10241" name="Picture 1" descr="C:\Users\user\Desktop\catheter_01_01[1].jpg"/>
          <p:cNvPicPr>
            <a:picLocks noChangeAspect="1" noChangeArrowheads="1"/>
          </p:cNvPicPr>
          <p:nvPr/>
        </p:nvPicPr>
        <p:blipFill rotWithShape="1">
          <a:blip r:embed="rId3" cstate="print"/>
          <a:srcRect l="22196"/>
          <a:stretch/>
        </p:blipFill>
        <p:spPr bwMode="auto">
          <a:xfrm>
            <a:off x="6858016" y="2928934"/>
            <a:ext cx="1763415" cy="19038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2" b="7858"/>
          <a:stretch/>
        </p:blipFill>
        <p:spPr>
          <a:xfrm>
            <a:off x="6786578" y="5085064"/>
            <a:ext cx="1649760" cy="1699352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36904" cy="58868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ea typeface="Times New Roman"/>
              </a:rPr>
              <a:t>Задержка мочи</a:t>
            </a:r>
            <a:endParaRPr lang="ru-RU" sz="3600" b="1" i="1" dirty="0"/>
          </a:p>
        </p:txBody>
      </p:sp>
      <p:pic>
        <p:nvPicPr>
          <p:cNvPr id="7172" name="Picture 4" descr="http://www.uroflow.ru/files/img/0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810000" cy="30480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8" descr="D:\Documents and Settings\Евгения\Рабочий стол\i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05064"/>
            <a:ext cx="2977324" cy="2448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6" name="Picture 2" descr="http://www.apexmed.ru/uploads/CATALOG/3_Urology/malekota/malecot-catheter_01_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6736"/>
          <a:stretch>
            <a:fillRect/>
          </a:stretch>
        </p:blipFill>
        <p:spPr bwMode="auto">
          <a:xfrm>
            <a:off x="5508104" y="1844824"/>
            <a:ext cx="2098492" cy="21170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758"/>
          <a:stretch/>
        </p:blipFill>
        <p:spPr>
          <a:xfrm>
            <a:off x="755576" y="2060848"/>
            <a:ext cx="2232248" cy="13016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1856" y="3156334"/>
            <a:ext cx="1753389" cy="1402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78"/>
          <a:stretch/>
        </p:blipFill>
        <p:spPr>
          <a:xfrm>
            <a:off x="3344029" y="4221088"/>
            <a:ext cx="1959790" cy="14334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3924" y="1917032"/>
            <a:ext cx="2432433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1107" y="4536649"/>
            <a:ext cx="1784361" cy="167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3056" y="3062540"/>
            <a:ext cx="1963960" cy="149650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i="1" dirty="0" smtClean="0"/>
              <a:t>Риск травм и падений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2689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060848"/>
            <a:ext cx="3143579" cy="2375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726" y="3997384"/>
            <a:ext cx="2488288" cy="1950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770" y="2143082"/>
            <a:ext cx="2755886" cy="1832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161" y="3682096"/>
            <a:ext cx="2582887" cy="1937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Риск развития  гипотрофии мышц и контрактуры суставов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78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111\prolezhni-2-stad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1609"/>
            <a:ext cx="3113859" cy="20162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3737"/>
            <a:ext cx="2637199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426997"/>
            <a:ext cx="3132505" cy="2029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Риск развития </a:t>
            </a:r>
            <a:r>
              <a:rPr lang="ru-RU" b="1" i="1" dirty="0" err="1" smtClean="0"/>
              <a:t>пролежнуй</a:t>
            </a:r>
            <a:r>
              <a:rPr lang="ru-RU" b="1" i="1" dirty="0" smtClean="0"/>
              <a:t>, опрелостей, инфицирования ран</a:t>
            </a:r>
            <a:br>
              <a:rPr lang="ru-RU" b="1" i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241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3500859" cy="2287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924944"/>
            <a:ext cx="3205730" cy="2088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221088"/>
            <a:ext cx="3036482" cy="2016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Риск развития воспалительных изменений в полости рта</a:t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2567020" cy="1666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780928"/>
            <a:ext cx="2225972" cy="1669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068960"/>
            <a:ext cx="2958604" cy="1888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5103674"/>
            <a:ext cx="7884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Признаки конкрементов </a:t>
            </a:r>
            <a:r>
              <a:rPr lang="ru-RU" dirty="0"/>
              <a:t>– боль, кровь в моче.</a:t>
            </a:r>
          </a:p>
          <a:p>
            <a:endParaRPr lang="ru-RU" dirty="0"/>
          </a:p>
          <a:p>
            <a:r>
              <a:rPr lang="ru-RU" b="1" dirty="0"/>
              <a:t>Признаки </a:t>
            </a:r>
            <a:r>
              <a:rPr lang="ru-RU" b="1" dirty="0" err="1"/>
              <a:t>уроинфекции</a:t>
            </a:r>
            <a:r>
              <a:rPr lang="ru-RU" dirty="0"/>
              <a:t> – лихорадка, боль и жжение при мочеиспускании, частые позывы, уменьшение отделения мочи, мутная и  концентрированная моча с наличием хлопьев, слизи, крови.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Риск </a:t>
            </a:r>
            <a:r>
              <a:rPr lang="ru-RU" sz="3600" b="1" i="1" dirty="0" err="1" smtClean="0"/>
              <a:t>уроинфекции</a:t>
            </a:r>
            <a:r>
              <a:rPr lang="ru-RU" sz="3600" b="1" i="1" dirty="0" smtClean="0"/>
              <a:t> и возникновения конкрементов в мочевом пузыре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15078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789040"/>
            <a:ext cx="3159247" cy="2744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0808"/>
            <a:ext cx="2784309" cy="2088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Риск развития пневмонии (застойной или аспирационной)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988840"/>
            <a:ext cx="3168352" cy="21188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725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indent="342900">
              <a:buNone/>
            </a:pPr>
            <a:r>
              <a:rPr lang="ru-RU" b="1" dirty="0" smtClean="0"/>
              <a:t>ПЛАН ЛЕКЦИИ</a:t>
            </a:r>
            <a:endParaRPr lang="ru-RU" dirty="0" smtClean="0"/>
          </a:p>
          <a:p>
            <a:pPr indent="342900">
              <a:buNone/>
            </a:pPr>
            <a:r>
              <a:rPr lang="ru-RU" b="1" dirty="0" smtClean="0"/>
              <a:t>	</a:t>
            </a:r>
            <a:endParaRPr lang="ru-RU" dirty="0" smtClean="0"/>
          </a:p>
          <a:p>
            <a:pPr indent="342900">
              <a:buNone/>
            </a:pPr>
            <a:r>
              <a:rPr lang="ru-RU" b="1" dirty="0" smtClean="0"/>
              <a:t>1. Некоторые настоящие и потенциальные проблемы пациента и помощь при них</a:t>
            </a:r>
            <a:endParaRPr lang="ru-RU" dirty="0" smtClean="0"/>
          </a:p>
          <a:p>
            <a:pPr indent="342900">
              <a:buNone/>
            </a:pPr>
            <a:r>
              <a:rPr lang="ru-RU" b="1" dirty="0" smtClean="0"/>
              <a:t>2. Купирование боли</a:t>
            </a:r>
            <a:endParaRPr lang="ru-RU" dirty="0" smtClean="0"/>
          </a:p>
          <a:p>
            <a:pPr indent="900000">
              <a:buNone/>
            </a:pPr>
            <a:r>
              <a:rPr lang="ru-RU" b="1" dirty="0" smtClean="0"/>
              <a:t>Понятие боли</a:t>
            </a:r>
            <a:endParaRPr lang="ru-RU" dirty="0" smtClean="0"/>
          </a:p>
          <a:p>
            <a:pPr indent="900000">
              <a:buNone/>
            </a:pPr>
            <a:r>
              <a:rPr lang="ru-RU" b="1" dirty="0" smtClean="0"/>
              <a:t>Типы боли</a:t>
            </a:r>
            <a:endParaRPr lang="ru-RU" dirty="0" smtClean="0"/>
          </a:p>
          <a:p>
            <a:pPr indent="900000">
              <a:buNone/>
            </a:pPr>
            <a:r>
              <a:rPr lang="ru-RU" b="1" dirty="0" smtClean="0"/>
              <a:t>Виды боли</a:t>
            </a:r>
            <a:endParaRPr lang="ru-RU" dirty="0" smtClean="0"/>
          </a:p>
          <a:p>
            <a:pPr indent="900000">
              <a:buNone/>
            </a:pPr>
            <a:r>
              <a:rPr lang="ru-RU" b="1" dirty="0" smtClean="0"/>
              <a:t>Факторы, усиливающие боль</a:t>
            </a:r>
            <a:endParaRPr lang="ru-RU" dirty="0" smtClean="0"/>
          </a:p>
          <a:p>
            <a:pPr indent="900000">
              <a:buNone/>
            </a:pPr>
            <a:r>
              <a:rPr lang="ru-RU" b="1" dirty="0" smtClean="0"/>
              <a:t>Наиболее частые причины болей у онкологических больных</a:t>
            </a:r>
            <a:endParaRPr lang="ru-RU" dirty="0" smtClean="0"/>
          </a:p>
          <a:p>
            <a:pPr indent="900000">
              <a:buNone/>
            </a:pPr>
            <a:r>
              <a:rPr lang="ru-RU" b="1" dirty="0" smtClean="0"/>
              <a:t>Оценка интенсивности болевого синдрома</a:t>
            </a:r>
            <a:endParaRPr lang="ru-RU" dirty="0" smtClean="0"/>
          </a:p>
          <a:p>
            <a:pPr indent="900000">
              <a:buNone/>
            </a:pPr>
            <a:r>
              <a:rPr lang="ru-RU" b="1" dirty="0" smtClean="0"/>
              <a:t>Лечение болевого синдрома. Общие принципы</a:t>
            </a:r>
            <a:endParaRPr lang="ru-RU" dirty="0" smtClean="0"/>
          </a:p>
          <a:p>
            <a:pPr indent="342900">
              <a:buNone/>
            </a:pPr>
            <a:r>
              <a:rPr lang="ru-RU" b="1" dirty="0" smtClean="0"/>
              <a:t>3. Приложения</a:t>
            </a:r>
            <a:endParaRPr lang="ru-RU" dirty="0" smtClean="0"/>
          </a:p>
          <a:p>
            <a:pPr indent="34290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212060"/>
            <a:ext cx="3540536" cy="3115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2" descr="http://community.bestplastic.ru/binfiles/thumbs/300/0000646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479" y="4574707"/>
            <a:ext cx="2341113" cy="21148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2714620"/>
            <a:ext cx="3069479" cy="20739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Гипотония, </a:t>
            </a:r>
            <a:br>
              <a:rPr lang="ru-RU" b="1" i="1" dirty="0" smtClean="0"/>
            </a:br>
            <a:r>
              <a:rPr lang="ru-RU" b="1" i="1" dirty="0" smtClean="0"/>
              <a:t>ортостатический коллапс</a:t>
            </a:r>
            <a:br>
              <a:rPr lang="ru-RU" b="1" i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49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862" y="2492896"/>
            <a:ext cx="3368858" cy="3494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93"/>
          <a:stretch/>
        </p:blipFill>
        <p:spPr>
          <a:xfrm>
            <a:off x="5072066" y="4857760"/>
            <a:ext cx="2713580" cy="17740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988840"/>
            <a:ext cx="2304256" cy="172819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i="1" dirty="0" smtClean="0"/>
              <a:t>Риск нарушения сна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6295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32856"/>
            <a:ext cx="3444061" cy="22992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75" y="4158941"/>
            <a:ext cx="3390729" cy="23991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093" y="3330317"/>
            <a:ext cx="1428750" cy="1428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Риск дефицита общения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0610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Риск </a:t>
            </a:r>
            <a:r>
              <a:rPr lang="ru-RU" b="1" i="1" dirty="0" err="1" smtClean="0"/>
              <a:t>тромбоэмбоии</a:t>
            </a:r>
            <a:endParaRPr lang="ru-RU" b="1" i="1" dirty="0"/>
          </a:p>
        </p:txBody>
      </p:sp>
      <p:pic>
        <p:nvPicPr>
          <p:cNvPr id="17410" name="Picture 2" descr="https://krovotechenie.ru/wp-content/uploads/2018/12/7355afaa8fdbaf3baf265c3ab4e06e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730330" cy="2880320"/>
          </a:xfrm>
          <a:prstGeom prst="rect">
            <a:avLst/>
          </a:prstGeom>
          <a:noFill/>
        </p:spPr>
      </p:pic>
      <p:pic>
        <p:nvPicPr>
          <p:cNvPr id="17412" name="Picture 4" descr="https://gb4miass74.ru/wp-content/uploads/tromboemboliya-legochnoj-arteri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3" y="1916832"/>
            <a:ext cx="3819247" cy="4302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484784"/>
            <a:ext cx="77724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Купирование боли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a typeface="Calibri"/>
                <a:cs typeface="Times New Roman"/>
              </a:rPr>
              <a:t>Боль</a:t>
            </a:r>
            <a:r>
              <a:rPr lang="ru-RU" dirty="0" smtClean="0">
                <a:ea typeface="Calibri"/>
                <a:cs typeface="Times New Roman"/>
              </a:rPr>
              <a:t> – эмоциональная реакция организма на повреждающее воздействие.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a typeface="Calibri"/>
                <a:cs typeface="Times New Roman"/>
              </a:rPr>
              <a:t>Боль </a:t>
            </a:r>
            <a:r>
              <a:rPr lang="ru-RU" dirty="0" smtClean="0">
                <a:ea typeface="Calibri"/>
                <a:cs typeface="Times New Roman"/>
              </a:rPr>
              <a:t>–</a:t>
            </a:r>
            <a:r>
              <a:rPr lang="ru-RU" b="1" i="1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это все, что причиняет беспокойство больному. Она существует тогда, когда сам испытывающий её человек говорит о ней.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a typeface="Calibri"/>
                <a:cs typeface="Times New Roman"/>
              </a:rPr>
              <a:t>Боль </a:t>
            </a:r>
            <a:r>
              <a:rPr lang="ru-RU" dirty="0" smtClean="0">
                <a:ea typeface="Calibri"/>
                <a:cs typeface="Times New Roman"/>
              </a:rPr>
              <a:t>–</a:t>
            </a:r>
            <a:r>
              <a:rPr lang="ru-RU" b="1" i="1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неприятное сенсорное и эмоциональное переживание, связанное с действительным или возможным повреждением тканей, или описываемое, исходя из такого повреждения.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a typeface="Calibri"/>
                <a:cs typeface="Times New Roman"/>
              </a:rPr>
              <a:t>Боль </a:t>
            </a:r>
            <a:r>
              <a:rPr lang="ru-RU" dirty="0" smtClean="0">
                <a:ea typeface="Calibri"/>
                <a:cs typeface="Times New Roman"/>
              </a:rPr>
              <a:t>–</a:t>
            </a:r>
            <a:r>
              <a:rPr lang="ru-RU" b="1" i="1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одна из главных причин обращения за медицинской помощью, симптом многих заболеваний и действий внешних повреждающих факторов.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a typeface="Calibri"/>
                <a:cs typeface="Times New Roman"/>
              </a:rPr>
              <a:t>Боль </a:t>
            </a:r>
            <a:r>
              <a:rPr lang="ru-RU" dirty="0" smtClean="0">
                <a:ea typeface="Calibri"/>
                <a:cs typeface="Times New Roman"/>
              </a:rPr>
              <a:t>–</a:t>
            </a:r>
            <a:r>
              <a:rPr lang="ru-RU" b="1" i="1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биологический механизм защиты, сигнал об опасности для здоровья и жизни.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a typeface="Calibri"/>
                <a:cs typeface="Times New Roman"/>
              </a:rPr>
              <a:t>Боль </a:t>
            </a:r>
            <a:r>
              <a:rPr lang="ru-RU" dirty="0" smtClean="0">
                <a:ea typeface="Calibri"/>
                <a:cs typeface="Times New Roman"/>
              </a:rPr>
              <a:t>–</a:t>
            </a:r>
            <a:r>
              <a:rPr lang="ru-RU" b="1" i="1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включает субъективный и объективный компоненты, но не имеет объективных методов измерения.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a typeface="Calibri"/>
                <a:cs typeface="Times New Roman"/>
              </a:rPr>
              <a:t>Медсестра должна уметь: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5"/>
            <a:ext cx="5266928" cy="6093296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Оценивать характер, интенсивность, локализацию боли.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Выявить факторы, влияющие на появление, усиление или уменьшение боли.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Обучить пациента вести оценку боли, используя специальные линейки и шкалы.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Выполнять назначения врача по обезболиванию, обучать родственников пациента.</a:t>
            </a:r>
          </a:p>
          <a:p>
            <a:endParaRPr lang="ru-RU" dirty="0"/>
          </a:p>
        </p:txBody>
      </p:sp>
      <p:pic>
        <p:nvPicPr>
          <p:cNvPr id="16386" name="Picture 2" descr="http://www.stihi.ru/pics/2011/11/10/103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852936"/>
            <a:ext cx="3478573" cy="21602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83668" y="-855475"/>
            <a:ext cx="6120681" cy="849694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a typeface="Calibri"/>
                <a:cs typeface="Times New Roman"/>
              </a:rPr>
              <a:t>Типы боли: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452596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b="1" i="1" dirty="0" smtClean="0">
                <a:ea typeface="Calibri"/>
                <a:cs typeface="Times New Roman"/>
              </a:rPr>
              <a:t>Стадийная</a:t>
            </a:r>
            <a:r>
              <a:rPr lang="ru-RU" dirty="0" smtClean="0">
                <a:ea typeface="Calibri"/>
                <a:cs typeface="Times New Roman"/>
              </a:rPr>
              <a:t> – короткая по продолжительности, возникающая в период получения травмы.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b="1" i="1" dirty="0" smtClean="0">
                <a:ea typeface="Calibri"/>
                <a:cs typeface="Times New Roman"/>
              </a:rPr>
              <a:t>Острая</a:t>
            </a:r>
            <a:r>
              <a:rPr lang="ru-RU" dirty="0" smtClean="0">
                <a:ea typeface="Calibri"/>
                <a:cs typeface="Times New Roman"/>
              </a:rPr>
              <a:t> – возникает в результате повреждения тканей. Имеет разную продолжительность, но не более 6 месяцев. Прекращается после заживления.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b="1" i="1" dirty="0" smtClean="0">
                <a:ea typeface="Calibri"/>
                <a:cs typeface="Times New Roman"/>
              </a:rPr>
              <a:t>Хроническая</a:t>
            </a:r>
            <a:r>
              <a:rPr lang="ru-RU" dirty="0" smtClean="0">
                <a:ea typeface="Calibri"/>
                <a:cs typeface="Times New Roman"/>
              </a:rPr>
              <a:t> – сохраняется более продолжительное время, чем требуется для заживления.</a:t>
            </a:r>
          </a:p>
          <a:p>
            <a:endParaRPr lang="ru-RU" dirty="0"/>
          </a:p>
        </p:txBody>
      </p:sp>
      <p:pic>
        <p:nvPicPr>
          <p:cNvPr id="15364" name="Picture 4" descr="http://cs4332.userapi.com/u31794081/-6/x_c52c6d0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81127"/>
            <a:ext cx="3168352" cy="21875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484784"/>
            <a:ext cx="77724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Выявление проблем </a:t>
            </a:r>
            <a:r>
              <a:rPr lang="ru-RU" sz="5400" b="1" dirty="0" err="1" smtClean="0">
                <a:solidFill>
                  <a:srgbClr val="002060"/>
                </a:solidFill>
              </a:rPr>
              <a:t>инкурабельных</a:t>
            </a:r>
            <a:r>
              <a:rPr lang="ru-RU" sz="5400" b="1" dirty="0" smtClean="0">
                <a:solidFill>
                  <a:srgbClr val="002060"/>
                </a:solidFill>
              </a:rPr>
              <a:t> пациентов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5580112" y="4941168"/>
            <a:ext cx="288032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Преподаватель: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Мельник О.Н.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a typeface="Calibri"/>
                <a:cs typeface="Times New Roman"/>
              </a:rPr>
              <a:t>Виды боли: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92696"/>
            <a:ext cx="7632848" cy="616530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Font typeface="Symbol"/>
              <a:buChar char=""/>
            </a:pPr>
            <a:r>
              <a:rPr lang="ru-RU" sz="3100" i="1" dirty="0" smtClean="0">
                <a:ea typeface="Calibri"/>
                <a:cs typeface="Times New Roman"/>
              </a:rPr>
              <a:t>Поверхностная</a:t>
            </a:r>
            <a:r>
              <a:rPr lang="ru-RU" dirty="0" smtClean="0">
                <a:ea typeface="Calibri"/>
                <a:cs typeface="Times New Roman"/>
              </a:rPr>
              <a:t> – часто при воздействиях механических повреждений, высоких или низких температур.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Symbol"/>
              <a:buChar char=""/>
            </a:pPr>
            <a:r>
              <a:rPr lang="ru-RU" sz="3100" i="1" dirty="0" smtClean="0">
                <a:ea typeface="Calibri"/>
                <a:cs typeface="Times New Roman"/>
              </a:rPr>
              <a:t>Глубокая </a:t>
            </a:r>
            <a:r>
              <a:rPr lang="ru-RU" dirty="0" smtClean="0">
                <a:ea typeface="Calibri"/>
                <a:cs typeface="Times New Roman"/>
              </a:rPr>
              <a:t>– в суставах, мышцах (тупая, мучительная, терзающая).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Symbol"/>
              <a:buChar char=""/>
            </a:pPr>
            <a:r>
              <a:rPr lang="ru-RU" sz="3100" i="1" dirty="0" smtClean="0">
                <a:ea typeface="Calibri"/>
                <a:cs typeface="Times New Roman"/>
              </a:rPr>
              <a:t>Боль внутренних органов </a:t>
            </a:r>
            <a:r>
              <a:rPr lang="ru-RU" dirty="0" smtClean="0">
                <a:ea typeface="Calibri"/>
                <a:cs typeface="Times New Roman"/>
              </a:rPr>
              <a:t>– связывается часто с конкретным органом (сердце, желудок).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Symbol"/>
              <a:buChar char=""/>
            </a:pPr>
            <a:r>
              <a:rPr lang="ru-RU" sz="3100" i="1" dirty="0" smtClean="0">
                <a:ea typeface="Calibri"/>
                <a:cs typeface="Times New Roman"/>
              </a:rPr>
              <a:t>Невралгия</a:t>
            </a:r>
            <a:r>
              <a:rPr lang="ru-RU" dirty="0" smtClean="0">
                <a:ea typeface="Calibri"/>
                <a:cs typeface="Times New Roman"/>
              </a:rPr>
              <a:t> – появляется при повреждении периферических нервов.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Symbol"/>
              <a:buChar char=""/>
            </a:pPr>
            <a:r>
              <a:rPr lang="ru-RU" sz="3100" i="1" dirty="0" smtClean="0">
                <a:ea typeface="Calibri"/>
                <a:cs typeface="Times New Roman"/>
              </a:rPr>
              <a:t>Иррадиирущая</a:t>
            </a:r>
            <a:r>
              <a:rPr lang="ru-RU" dirty="0" smtClean="0">
                <a:ea typeface="Calibri"/>
                <a:cs typeface="Times New Roman"/>
              </a:rPr>
              <a:t> – отдающая в другие участки тела (при инфаркте миокарда в левое плечо, руку и т.д.).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Symbol"/>
              <a:buChar char=""/>
            </a:pPr>
            <a:r>
              <a:rPr lang="ru-RU" sz="3100" i="1" dirty="0" smtClean="0">
                <a:ea typeface="Calibri"/>
                <a:cs typeface="Times New Roman"/>
              </a:rPr>
              <a:t>Фантомная боль </a:t>
            </a:r>
            <a:r>
              <a:rPr lang="ru-RU" dirty="0" smtClean="0">
                <a:ea typeface="Calibri"/>
                <a:cs typeface="Times New Roman"/>
              </a:rPr>
              <a:t>– ощущается в ампутированной конечности.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Symbol"/>
              <a:buChar char=""/>
            </a:pPr>
            <a:r>
              <a:rPr lang="ru-RU" sz="3100" i="1" dirty="0" smtClean="0">
                <a:ea typeface="Calibri"/>
                <a:cs typeface="Times New Roman"/>
              </a:rPr>
              <a:t>Психологическая боль </a:t>
            </a:r>
            <a:r>
              <a:rPr lang="ru-RU" dirty="0" smtClean="0">
                <a:ea typeface="Calibri"/>
                <a:cs typeface="Times New Roman"/>
              </a:rPr>
              <a:t>– наблюдается при отсутствии видимых физических раздражителей.</a:t>
            </a:r>
            <a:endParaRPr lang="ru-RU" dirty="0"/>
          </a:p>
        </p:txBody>
      </p:sp>
      <p:pic>
        <p:nvPicPr>
          <p:cNvPr id="4" name="Рисунок 3" descr="https://scicenter.online/files/uch_group60/uch_pgroup503/uch_uch1955/image/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936104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ea typeface="Calibri"/>
                <a:cs typeface="Times New Roman"/>
              </a:rPr>
              <a:t>Факторы, </a:t>
            </a:r>
            <a:br>
              <a:rPr lang="ru-RU" sz="3200" b="1" i="1" dirty="0" smtClean="0">
                <a:ea typeface="Calibri"/>
                <a:cs typeface="Times New Roman"/>
              </a:rPr>
            </a:br>
            <a:r>
              <a:rPr lang="ru-RU" sz="3200" b="1" i="1" dirty="0" smtClean="0">
                <a:ea typeface="Calibri"/>
                <a:cs typeface="Times New Roman"/>
              </a:rPr>
              <a:t>усиливающие боль у онкологических больных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4834880" cy="54006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Шум.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Депрессия.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Бессонница.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Жажда.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Недостаточное питание.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Охлаждение.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Небрежное обращение.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Нарушение технологий ухода и манипуляций.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Отсутствие общения и информации.</a:t>
            </a:r>
            <a:endParaRPr lang="ru-RU" dirty="0"/>
          </a:p>
        </p:txBody>
      </p:sp>
      <p:pic>
        <p:nvPicPr>
          <p:cNvPr id="5" name="Picture 2" descr="http://img-2006-10.photosight.ru/10/1694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528392" cy="225817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ea typeface="Calibri"/>
                <a:cs typeface="Times New Roman"/>
              </a:rPr>
              <a:t>Наиболее частые причины болей у онкологических больных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Поражение костей.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err="1" smtClean="0">
                <a:ea typeface="Calibri"/>
                <a:cs typeface="Times New Roman"/>
              </a:rPr>
              <a:t>Сдавление</a:t>
            </a:r>
            <a:r>
              <a:rPr lang="ru-RU" dirty="0" smtClean="0">
                <a:ea typeface="Calibri"/>
                <a:cs typeface="Times New Roman"/>
              </a:rPr>
              <a:t> нервов.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Прорастание опухоли в мягкие ткани.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Вовлечение в процесс внутренних органов.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Повышение внутричерепного давления.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Мышечный спазм.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Распространение опухоли в </a:t>
            </a:r>
            <a:r>
              <a:rPr lang="ru-RU" dirty="0" err="1" smtClean="0">
                <a:ea typeface="Calibri"/>
                <a:cs typeface="Times New Roman"/>
              </a:rPr>
              <a:t>забрюшинное</a:t>
            </a:r>
            <a:r>
              <a:rPr lang="ru-RU" dirty="0" smtClean="0">
                <a:ea typeface="Calibri"/>
                <a:cs typeface="Times New Roman"/>
              </a:rPr>
              <a:t> пространство.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632848" cy="6120680"/>
          </a:xfrm>
        </p:spPr>
        <p:txBody>
          <a:bodyPr>
            <a:normAutofit fontScale="62500" lnSpcReduction="20000"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Виды анальгетиков:</a:t>
            </a:r>
            <a:endParaRPr lang="ru-RU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Ненаркотические анальгетики – аспирин, парацетамол…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Слабые опиаты – кодеин…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Сильнодействующие опиаты – морфин, </a:t>
            </a:r>
            <a:r>
              <a:rPr lang="ru-RU" dirty="0" err="1" smtClean="0">
                <a:ea typeface="Calibri"/>
                <a:cs typeface="Times New Roman"/>
              </a:rPr>
              <a:t>метадон</a:t>
            </a:r>
            <a:r>
              <a:rPr lang="ru-RU" dirty="0" smtClean="0">
                <a:ea typeface="Calibri"/>
                <a:cs typeface="Times New Roman"/>
              </a:rPr>
              <a:t>, </a:t>
            </a:r>
            <a:r>
              <a:rPr lang="ru-RU" dirty="0" err="1" smtClean="0">
                <a:ea typeface="Calibri"/>
                <a:cs typeface="Times New Roman"/>
              </a:rPr>
              <a:t>промедол</a:t>
            </a:r>
            <a:r>
              <a:rPr lang="ru-RU" dirty="0" smtClean="0">
                <a:ea typeface="Calibri"/>
                <a:cs typeface="Times New Roman"/>
              </a:rPr>
              <a:t>, </a:t>
            </a:r>
            <a:r>
              <a:rPr lang="ru-RU" dirty="0" err="1" smtClean="0">
                <a:ea typeface="Calibri"/>
                <a:cs typeface="Times New Roman"/>
              </a:rPr>
              <a:t>омнапон</a:t>
            </a:r>
            <a:r>
              <a:rPr lang="ru-RU" dirty="0" smtClean="0">
                <a:ea typeface="Calibri"/>
                <a:cs typeface="Times New Roman"/>
              </a:rPr>
              <a:t>…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ru-RU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ru-RU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ru-RU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ru-RU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ru-RU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ru-RU" dirty="0" smtClean="0"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Вспомогательные лекарственные средства:</a:t>
            </a:r>
            <a:endParaRPr lang="ru-RU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Противосудорожные – </a:t>
            </a:r>
            <a:r>
              <a:rPr lang="ru-RU" dirty="0" err="1" smtClean="0">
                <a:ea typeface="Calibri"/>
                <a:cs typeface="Times New Roman"/>
              </a:rPr>
              <a:t>фентоин</a:t>
            </a:r>
            <a:r>
              <a:rPr lang="ru-RU" dirty="0" smtClean="0">
                <a:ea typeface="Calibri"/>
                <a:cs typeface="Times New Roman"/>
              </a:rPr>
              <a:t>, </a:t>
            </a:r>
            <a:r>
              <a:rPr lang="ru-RU" dirty="0" err="1" smtClean="0">
                <a:ea typeface="Calibri"/>
                <a:cs typeface="Times New Roman"/>
              </a:rPr>
              <a:t>карбомозепин</a:t>
            </a:r>
            <a:r>
              <a:rPr lang="ru-RU" dirty="0" smtClean="0">
                <a:ea typeface="Calibri"/>
                <a:cs typeface="Times New Roman"/>
              </a:rPr>
              <a:t>…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Нейролептики – </a:t>
            </a:r>
            <a:r>
              <a:rPr lang="ru-RU" dirty="0" err="1" smtClean="0">
                <a:ea typeface="Calibri"/>
                <a:cs typeface="Times New Roman"/>
              </a:rPr>
              <a:t>галаперидол</a:t>
            </a:r>
            <a:r>
              <a:rPr lang="ru-RU" dirty="0" smtClean="0">
                <a:ea typeface="Calibri"/>
                <a:cs typeface="Times New Roman"/>
              </a:rPr>
              <a:t>, </a:t>
            </a:r>
            <a:r>
              <a:rPr lang="ru-RU" dirty="0" err="1" smtClean="0">
                <a:ea typeface="Calibri"/>
                <a:cs typeface="Times New Roman"/>
              </a:rPr>
              <a:t>хлорпромазин</a:t>
            </a:r>
            <a:r>
              <a:rPr lang="ru-RU" dirty="0" smtClean="0">
                <a:ea typeface="Calibri"/>
                <a:cs typeface="Times New Roman"/>
              </a:rPr>
              <a:t>…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Транквилизаторы – </a:t>
            </a:r>
            <a:r>
              <a:rPr lang="ru-RU" dirty="0" err="1" smtClean="0">
                <a:ea typeface="Calibri"/>
                <a:cs typeface="Times New Roman"/>
              </a:rPr>
              <a:t>диазепам</a:t>
            </a:r>
            <a:r>
              <a:rPr lang="ru-RU" dirty="0" smtClean="0">
                <a:ea typeface="Calibri"/>
                <a:cs typeface="Times New Roman"/>
              </a:rPr>
              <a:t>…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ea typeface="Calibri"/>
                <a:cs typeface="Times New Roman"/>
              </a:rPr>
              <a:t>Антидепрессанты – </a:t>
            </a:r>
            <a:r>
              <a:rPr lang="ru-RU" dirty="0" err="1" smtClean="0">
                <a:ea typeface="Calibri"/>
                <a:cs typeface="Times New Roman"/>
              </a:rPr>
              <a:t>амитриптилин</a:t>
            </a:r>
            <a:r>
              <a:rPr lang="ru-RU" dirty="0" smtClean="0">
                <a:ea typeface="Calibri"/>
                <a:cs typeface="Times New Roman"/>
              </a:rPr>
              <a:t>…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err="1" smtClean="0">
                <a:ea typeface="Calibri"/>
                <a:cs typeface="Times New Roman"/>
              </a:rPr>
              <a:t>Кортекостероиды</a:t>
            </a:r>
            <a:r>
              <a:rPr lang="ru-RU" dirty="0" smtClean="0">
                <a:ea typeface="Calibri"/>
                <a:cs typeface="Times New Roman"/>
              </a:rPr>
              <a:t> – </a:t>
            </a:r>
            <a:r>
              <a:rPr lang="ru-RU" dirty="0" err="1" smtClean="0">
                <a:ea typeface="Calibri"/>
                <a:cs typeface="Times New Roman"/>
              </a:rPr>
              <a:t>дексаметазон</a:t>
            </a:r>
            <a:r>
              <a:rPr lang="ru-RU" dirty="0" smtClean="0">
                <a:ea typeface="Calibri"/>
                <a:cs typeface="Times New Roman"/>
              </a:rPr>
              <a:t>…</a:t>
            </a:r>
          </a:p>
          <a:p>
            <a:endParaRPr lang="ru-RU" dirty="0"/>
          </a:p>
        </p:txBody>
      </p:sp>
      <p:pic>
        <p:nvPicPr>
          <p:cNvPr id="11266" name="Picture 2" descr="http://cs421123.userapi.com/v421123711/21f/Mbwgedg3E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2"/>
            <a:ext cx="2771800" cy="20749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a typeface="Calibri"/>
                <a:cs typeface="Times New Roman"/>
              </a:rPr>
              <a:t>Принципы назначения анальгетиков: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627504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1 принцип</a:t>
            </a:r>
            <a:r>
              <a:rPr lang="ru-RU" dirty="0" smtClean="0">
                <a:ea typeface="Calibri"/>
                <a:cs typeface="Times New Roman"/>
              </a:rPr>
              <a:t> – назначение анальгетики «по часам», доза подбирается с учётом силы и характера боли, постепенно увеличивается, пока больной не почувствует облегчения.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2 принцип</a:t>
            </a:r>
            <a:r>
              <a:rPr lang="ru-RU" dirty="0" smtClean="0">
                <a:ea typeface="Calibri"/>
                <a:cs typeface="Times New Roman"/>
              </a:rPr>
              <a:t> – назначение анальгетиков «по восходящей» - принцип «</a:t>
            </a:r>
            <a:r>
              <a:rPr lang="ru-RU" dirty="0" err="1" smtClean="0">
                <a:ea typeface="Calibri"/>
                <a:cs typeface="Times New Roman"/>
              </a:rPr>
              <a:t>обезболивающией</a:t>
            </a:r>
            <a:r>
              <a:rPr lang="ru-RU" dirty="0" smtClean="0">
                <a:ea typeface="Calibri"/>
                <a:cs typeface="Times New Roman"/>
              </a:rPr>
              <a:t> лестницы»</a:t>
            </a:r>
            <a:r>
              <a:rPr lang="ru-RU" b="1" i="1" dirty="0" smtClean="0">
                <a:ea typeface="Calibri"/>
                <a:cs typeface="Times New Roman"/>
              </a:rPr>
              <a:t> </a:t>
            </a:r>
            <a:endParaRPr lang="ru-RU" dirty="0" smtClean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a typeface="Calibri"/>
                <a:cs typeface="Times New Roman"/>
              </a:rPr>
              <a:t>1 ступень</a:t>
            </a:r>
            <a:r>
              <a:rPr lang="ru-RU" dirty="0" smtClean="0">
                <a:ea typeface="Calibri"/>
                <a:cs typeface="Times New Roman"/>
              </a:rPr>
              <a:t> – ненаркотический анальгетик + вспомогательный препарат.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a typeface="Calibri"/>
                <a:cs typeface="Times New Roman"/>
              </a:rPr>
              <a:t>2 ступень</a:t>
            </a:r>
            <a:r>
              <a:rPr lang="ru-RU" dirty="0" smtClean="0">
                <a:ea typeface="Calibri"/>
                <a:cs typeface="Times New Roman"/>
              </a:rPr>
              <a:t> – слабый опиат + ненаркотический анальгетик +  вспомогательный препарат.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a typeface="Calibri"/>
                <a:cs typeface="Times New Roman"/>
              </a:rPr>
              <a:t>3 ступень</a:t>
            </a:r>
            <a:r>
              <a:rPr lang="ru-RU" dirty="0" smtClean="0">
                <a:ea typeface="Calibri"/>
                <a:cs typeface="Times New Roman"/>
              </a:rPr>
              <a:t> – сильнодействующий анальгетик.</a:t>
            </a:r>
          </a:p>
          <a:p>
            <a:endParaRPr lang="ru-RU" dirty="0"/>
          </a:p>
        </p:txBody>
      </p:sp>
      <p:pic>
        <p:nvPicPr>
          <p:cNvPr id="4" name="Picture 2" descr="http://www.gen.su/files/pa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619672" cy="2619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64704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Лестница обезболивания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scicenter.online/files/uch_group60/uch_pgroup503/uch_uch1955/image/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723612" cy="446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76672"/>
            <a:ext cx="8892480" cy="621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a typeface="Calibri"/>
                <a:cs typeface="Times New Roman"/>
              </a:rPr>
              <a:t>Медсестра должна проинструктировать: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a typeface="Calibri"/>
                <a:cs typeface="Times New Roman"/>
              </a:rPr>
              <a:t>О регулярности приёма анальгетика – каждые 4 часа.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a typeface="Calibri"/>
                <a:cs typeface="Times New Roman"/>
              </a:rPr>
              <a:t>Первый и последний приёмы – во время пробуждения и отхода ко сну , соответственно.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a typeface="Calibri"/>
                <a:cs typeface="Times New Roman"/>
              </a:rPr>
              <a:t>Дополнительное время приёма – 10 – 14 – 18 часов.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a typeface="Calibri"/>
                <a:cs typeface="Times New Roman"/>
              </a:rPr>
              <a:t>Об эффективности такой схемы.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a typeface="Calibri"/>
                <a:cs typeface="Times New Roman"/>
              </a:rPr>
              <a:t>О дозе, как принимать, чем запивать.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a typeface="Calibri"/>
                <a:cs typeface="Times New Roman"/>
              </a:rPr>
              <a:t>О возможных побочных эффектах – тошнота, сонливость, запоры.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000" dirty="0" smtClean="0"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a typeface="Calibri"/>
                <a:cs typeface="Times New Roman"/>
              </a:rPr>
              <a:t>Дополнительные приёмы обезболивания: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a typeface="Calibri"/>
                <a:cs typeface="Times New Roman"/>
              </a:rPr>
              <a:t>Физические – изменение положения тела, применение тепла или холода, массаж.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a typeface="Calibri"/>
                <a:cs typeface="Times New Roman"/>
              </a:rPr>
              <a:t>Физиологические – общение, отвлечение внимания, музыкальная терапия, техника расслабления, гипноз.</a:t>
            </a:r>
            <a:endParaRPr lang="ru-RU" sz="24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6106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БЛАГОДАРЮ </a:t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</a:t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ВНИМАНИЕ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icenter.online/files/uch_group60/uch_pgroup503/uch_uch1955/image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484784"/>
            <a:ext cx="77724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Некоторые настоящие и потенциальные проблемы пациента и помощь при них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84784"/>
            <a:ext cx="4395249" cy="5373216"/>
          </a:xfrm>
        </p:spPr>
        <p:txBody>
          <a:bodyPr>
            <a:normAutofit fontScale="92500" lnSpcReduction="10000"/>
          </a:bodyPr>
          <a:lstStyle/>
          <a:p>
            <a:pPr lvl="0" indent="34290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неприятное ощущение в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эпигастральной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области, нередко предшествующее  рвоте.</a:t>
            </a:r>
          </a:p>
          <a:p>
            <a:pPr lvl="0" indent="342900">
              <a:lnSpc>
                <a:spcPct val="120000"/>
              </a:lnSpc>
              <a:buNone/>
            </a:pPr>
            <a:endParaRPr lang="ru-RU" sz="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indent="342900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Может отмечаться при погрешностях в еде, отравлениях, заболеваниях органов пищеварения, заболеваниях центральной нервной системы, при беременности, укачивании и т. д. </a:t>
            </a:r>
          </a:p>
          <a:p>
            <a:pPr indent="342900">
              <a:lnSpc>
                <a:spcPct val="120000"/>
              </a:lnSpc>
              <a:buNone/>
            </a:pPr>
            <a:endParaRPr lang="ru-RU" sz="9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342900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некоторых заболеваниях, сопровождающихся потерей веса (рак), тошнота может быть постоянной, угрожать жизни больного.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2" y="549684"/>
            <a:ext cx="1431944" cy="1376869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752975"/>
            <a:ext cx="1905000" cy="21050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04" t="23038" r="6226" b="8039"/>
          <a:stretch/>
        </p:blipFill>
        <p:spPr>
          <a:xfrm>
            <a:off x="714348" y="2857496"/>
            <a:ext cx="3121404" cy="2148368"/>
          </a:xfrm>
          <a:prstGeom prst="rect">
            <a:avLst/>
          </a:prstGeom>
        </p:spPr>
      </p:pic>
      <p:pic>
        <p:nvPicPr>
          <p:cNvPr id="11" name="Picture 2" descr="http://images.agoramedia.com/everydayhealth/gcms/pg-sex-sicknesses-07-ful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764704"/>
            <a:ext cx="2138580" cy="213858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Тошнота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3" r="6411"/>
          <a:stretch/>
        </p:blipFill>
        <p:spPr>
          <a:xfrm>
            <a:off x="6444208" y="2982863"/>
            <a:ext cx="2699792" cy="228396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3795" y="1988840"/>
            <a:ext cx="7930205" cy="596354"/>
          </a:xfrm>
        </p:spPr>
        <p:txBody>
          <a:bodyPr>
            <a:normAutofit fontScale="92500" lnSpcReduction="20000"/>
          </a:bodyPr>
          <a:lstStyle/>
          <a:p>
            <a:pPr marL="0" lvl="0" indent="45720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при хроническом гастрите, онкологических заболеваниях (рак желудка), лихорадочном состоянии. </a:t>
            </a:r>
          </a:p>
          <a:p>
            <a:pPr marL="0" lvl="0" indent="457200">
              <a:spcBef>
                <a:spcPts val="600"/>
              </a:spcBef>
              <a:buNone/>
            </a:pPr>
            <a:endParaRPr lang="ru-RU" sz="2000" i="1" u="sng" dirty="0" smtClean="0"/>
          </a:p>
          <a:p>
            <a:pPr marL="0" lvl="0" indent="457200">
              <a:spcBef>
                <a:spcPts val="600"/>
              </a:spcBef>
              <a:buNone/>
            </a:pPr>
            <a:endParaRPr lang="ru-RU" sz="2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5118" cy="158417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b="1" i="1" dirty="0" smtClean="0"/>
              <a:t>Пониженный аппетит</a:t>
            </a:r>
            <a:r>
              <a:rPr lang="ru-RU" sz="2800" i="1" dirty="0" smtClean="0"/>
              <a:t> </a:t>
            </a:r>
            <a:r>
              <a:rPr lang="ru-RU" sz="2800" b="1" i="1" dirty="0" smtClean="0"/>
              <a:t>или</a:t>
            </a:r>
            <a:br>
              <a:rPr lang="ru-RU" sz="2800" b="1" i="1" dirty="0" smtClean="0"/>
            </a:br>
            <a:r>
              <a:rPr lang="ru-RU" sz="2800" b="1" i="1" dirty="0" smtClean="0"/>
              <a:t>полное отсутствие аппетита (</a:t>
            </a:r>
            <a:r>
              <a:rPr lang="ru-RU" sz="2800" b="1" i="1" dirty="0" err="1" smtClean="0"/>
              <a:t>анорексия</a:t>
            </a:r>
            <a:r>
              <a:rPr lang="ru-RU" sz="2800" b="1" i="1" dirty="0" smtClean="0"/>
              <a:t>) </a:t>
            </a:r>
            <a:br>
              <a:rPr lang="ru-RU" sz="2800" b="1" i="1" dirty="0" smtClean="0"/>
            </a:b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02" b="14358"/>
          <a:stretch/>
        </p:blipFill>
        <p:spPr>
          <a:xfrm>
            <a:off x="2410941" y="3008732"/>
            <a:ext cx="3032314" cy="194421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32" t="9129" r="13247" b="9057"/>
          <a:stretch/>
        </p:blipFill>
        <p:spPr>
          <a:xfrm>
            <a:off x="5216354" y="2426879"/>
            <a:ext cx="1447858" cy="1837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28"/>
          <a:stretch/>
        </p:blipFill>
        <p:spPr>
          <a:xfrm>
            <a:off x="1687889" y="4952948"/>
            <a:ext cx="2749575" cy="174342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572000" y="5413805"/>
            <a:ext cx="4572000" cy="132343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ru-RU" sz="2000" dirty="0"/>
              <a:t>При психических заболеваниях,  или из-за страха перед болью, усиливающейся после еды возможен </a:t>
            </a:r>
            <a:r>
              <a:rPr lang="ru-RU" sz="2000" b="1" i="1" dirty="0"/>
              <a:t>отказ от еды</a:t>
            </a:r>
            <a:r>
              <a:rPr lang="ru-RU" sz="2000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191"/>
          <a:stretch/>
        </p:blipFill>
        <p:spPr>
          <a:xfrm>
            <a:off x="143908" y="2529263"/>
            <a:ext cx="2440463" cy="177281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7704856" cy="1800199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сложнорефлекторный акт, при котором происходит непроизвольное выбрасывание содержимого желудка наружу через рот (реже и через нос). </a:t>
            </a:r>
          </a:p>
          <a:p>
            <a:pPr marL="0" lvl="0" indent="34290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Осуществляется рвота за счет  усиленной перистальтики нижних отделов желудка, расслабления верхних отделов желудка и пищевода при одновременном сокращении мышц диафрагмы и брюшной стенки.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24136"/>
          </a:xfrm>
        </p:spPr>
        <p:txBody>
          <a:bodyPr>
            <a:normAutofit/>
          </a:bodyPr>
          <a:lstStyle/>
          <a:p>
            <a:pPr lvl="0"/>
            <a:r>
              <a:rPr lang="ru-RU" sz="3600" b="1" i="1" dirty="0" smtClean="0"/>
              <a:t>Рвота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79938"/>
            <a:ext cx="2713236" cy="2713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570764"/>
            <a:ext cx="3601457" cy="328723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94715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5" y="1757450"/>
            <a:ext cx="2143175" cy="170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3743" y="2926651"/>
            <a:ext cx="1478693" cy="108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88" t="64189" r="9730" b="8780"/>
          <a:stretch/>
        </p:blipFill>
        <p:spPr>
          <a:xfrm>
            <a:off x="2762395" y="1938139"/>
            <a:ext cx="1725406" cy="129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292" y="4398778"/>
            <a:ext cx="3475643" cy="2266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2" t="24706" r="75770" b="37285"/>
          <a:stretch/>
        </p:blipFill>
        <p:spPr>
          <a:xfrm>
            <a:off x="671060" y="4812060"/>
            <a:ext cx="93610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146703" y="3540140"/>
            <a:ext cx="5006695" cy="2451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spcBef>
                <a:spcPts val="0"/>
              </a:spcBef>
              <a:buNone/>
            </a:pPr>
            <a:r>
              <a:rPr lang="ru-RU" sz="2000" dirty="0" smtClean="0"/>
              <a:t>Главные признаки обезвоживания: боль, одышка, аллергия.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800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sz="2000" dirty="0" smtClean="0"/>
              <a:t>Потеря 10% воды приводит к необратимым изменениям в организме.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800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ru-RU" sz="2000" dirty="0" smtClean="0"/>
              <a:t>Потеря 15-20% воды при температуре окружающей </a:t>
            </a:r>
            <a:r>
              <a:rPr lang="ru-RU" sz="2000" smtClean="0"/>
              <a:t>среды 30</a:t>
            </a:r>
            <a:r>
              <a:rPr lang="ru-RU" sz="2000" baseline="30000" smtClean="0">
                <a:latin typeface="Century Gothic" panose="020B0502020202020204" pitchFamily="34" charset="0"/>
              </a:rPr>
              <a:t>0</a:t>
            </a:r>
            <a:r>
              <a:rPr lang="ru-RU" sz="2000" smtClean="0"/>
              <a:t>С </a:t>
            </a:r>
            <a:r>
              <a:rPr lang="ru-RU" sz="2000" dirty="0" smtClean="0"/>
              <a:t>– смерть.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2000" dirty="0" smtClean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14400" y="404664"/>
            <a:ext cx="7618040" cy="49006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Риск обезвоживания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7932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761</TotalTime>
  <Words>1048</Words>
  <Application>Microsoft Office PowerPoint</Application>
  <PresentationFormat>Экран (4:3)</PresentationFormat>
  <Paragraphs>156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Министерство здравоохранения Омской области БЮДЖЕТНОЕ ПРОФЕССИОНАЛЬНОЕ ОБРАЗОВАТЕЛЬНОЕ УЧРЕЖДЕНИЕ ОМСКОЙ ОБЛАСТИ «МЕДИЦИНСКИЙ КОЛЛЕДЖ» (БПОУ ОО «МК»)  ЦК Сестринское дело</vt:lpstr>
      <vt:lpstr>Слайд 2</vt:lpstr>
      <vt:lpstr>Слайд 3</vt:lpstr>
      <vt:lpstr>Слайд 4</vt:lpstr>
      <vt:lpstr>Слайд 5</vt:lpstr>
      <vt:lpstr>Тошнота</vt:lpstr>
      <vt:lpstr>Пониженный аппетит или полное отсутствие аппетита (анорексия)  </vt:lpstr>
      <vt:lpstr>Рвота</vt:lpstr>
      <vt:lpstr>Риск обезвоживания</vt:lpstr>
      <vt:lpstr>Риск атонических запоров и метеоризма</vt:lpstr>
      <vt:lpstr>Понос (диарея)</vt:lpstr>
      <vt:lpstr>Слайд 12</vt:lpstr>
      <vt:lpstr>Задержка мочи</vt:lpstr>
      <vt:lpstr>Риск травм и падений</vt:lpstr>
      <vt:lpstr>Риск развития  гипотрофии мышц и контрактуры суставов</vt:lpstr>
      <vt:lpstr>Риск развития пролежнуй, опрелостей, инфицирования ран </vt:lpstr>
      <vt:lpstr>Риск развития воспалительных изменений в полости рта </vt:lpstr>
      <vt:lpstr>Риск уроинфекции и возникновения конкрементов в мочевом пузыре</vt:lpstr>
      <vt:lpstr>Риск развития пневмонии (застойной или аспирационной) </vt:lpstr>
      <vt:lpstr>Гипотония,  ортостатический коллапс </vt:lpstr>
      <vt:lpstr>Риск нарушения сна</vt:lpstr>
      <vt:lpstr>Риск дефицита общения</vt:lpstr>
      <vt:lpstr>Риск тромбоэмбоии</vt:lpstr>
      <vt:lpstr>Слайд 24</vt:lpstr>
      <vt:lpstr>Боль</vt:lpstr>
      <vt:lpstr>Медсестра должна уметь:</vt:lpstr>
      <vt:lpstr>Слайд 27</vt:lpstr>
      <vt:lpstr>Слайд 28</vt:lpstr>
      <vt:lpstr>Типы боли:</vt:lpstr>
      <vt:lpstr>Виды боли:</vt:lpstr>
      <vt:lpstr>Факторы,  усиливающие боль у онкологических больных</vt:lpstr>
      <vt:lpstr>Наиболее частые причины болей у онкологических больных</vt:lpstr>
      <vt:lpstr>Слайд 33</vt:lpstr>
      <vt:lpstr>Принципы назначения анальгетиков:</vt:lpstr>
      <vt:lpstr>Лестница обезболивания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SDG</dc:creator>
  <cp:lastModifiedBy>Пользователь Windows</cp:lastModifiedBy>
  <cp:revision>18</cp:revision>
  <dcterms:created xsi:type="dcterms:W3CDTF">2020-01-10T06:13:37Z</dcterms:created>
  <dcterms:modified xsi:type="dcterms:W3CDTF">2020-01-11T09:10:14Z</dcterms:modified>
</cp:coreProperties>
</file>